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6" r:id="rId3"/>
    <p:sldId id="263" r:id="rId4"/>
    <p:sldId id="265" r:id="rId5"/>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04716" cy="462268"/>
          </a:xfrm>
          <a:prstGeom prst="rect">
            <a:avLst/>
          </a:prstGeom>
        </p:spPr>
        <p:txBody>
          <a:bodyPr vert="horz" lIns="90431" tIns="45217" rIns="90431" bIns="45217" rtlCol="0"/>
          <a:lstStyle>
            <a:lvl1pPr algn="l">
              <a:defRPr sz="1200"/>
            </a:lvl1pPr>
          </a:lstStyle>
          <a:p>
            <a:endParaRPr lang="en-US"/>
          </a:p>
        </p:txBody>
      </p:sp>
      <p:sp>
        <p:nvSpPr>
          <p:cNvPr id="3" name="Date Placeholder 2"/>
          <p:cNvSpPr>
            <a:spLocks noGrp="1"/>
          </p:cNvSpPr>
          <p:nvPr>
            <p:ph type="dt" idx="1"/>
          </p:nvPr>
        </p:nvSpPr>
        <p:spPr>
          <a:xfrm>
            <a:off x="3927917" y="1"/>
            <a:ext cx="3004716" cy="462268"/>
          </a:xfrm>
          <a:prstGeom prst="rect">
            <a:avLst/>
          </a:prstGeom>
        </p:spPr>
        <p:txBody>
          <a:bodyPr vert="horz" lIns="90431" tIns="45217" rIns="90431" bIns="45217" rtlCol="0"/>
          <a:lstStyle>
            <a:lvl1pPr algn="r">
              <a:defRPr sz="1200"/>
            </a:lvl1pPr>
          </a:lstStyle>
          <a:p>
            <a:fld id="{A32AE0CC-0353-4A50-AF99-DDB7ED387493}" type="datetimeFigureOut">
              <a:rPr lang="en-US" smtClean="0"/>
              <a:t>1/22/2018</a:t>
            </a:fld>
            <a:endParaRPr lang="en-US"/>
          </a:p>
        </p:txBody>
      </p:sp>
      <p:sp>
        <p:nvSpPr>
          <p:cNvPr id="4" name="Slide Image Placeholder 3"/>
          <p:cNvSpPr>
            <a:spLocks noGrp="1" noRot="1" noChangeAspect="1"/>
          </p:cNvSpPr>
          <p:nvPr>
            <p:ph type="sldImg" idx="2"/>
          </p:nvPr>
        </p:nvSpPr>
        <p:spPr>
          <a:xfrm>
            <a:off x="1393825" y="1152525"/>
            <a:ext cx="4146550" cy="3111500"/>
          </a:xfrm>
          <a:prstGeom prst="rect">
            <a:avLst/>
          </a:prstGeom>
          <a:noFill/>
          <a:ln w="12700">
            <a:solidFill>
              <a:prstClr val="black"/>
            </a:solidFill>
          </a:ln>
        </p:spPr>
        <p:txBody>
          <a:bodyPr vert="horz" lIns="90431" tIns="45217" rIns="90431" bIns="45217" rtlCol="0" anchor="ctr"/>
          <a:lstStyle/>
          <a:p>
            <a:endParaRPr lang="en-US"/>
          </a:p>
        </p:txBody>
      </p:sp>
      <p:sp>
        <p:nvSpPr>
          <p:cNvPr id="5" name="Notes Placeholder 4"/>
          <p:cNvSpPr>
            <a:spLocks noGrp="1"/>
          </p:cNvSpPr>
          <p:nvPr>
            <p:ph type="body" sz="quarter" idx="3"/>
          </p:nvPr>
        </p:nvSpPr>
        <p:spPr>
          <a:xfrm>
            <a:off x="692793" y="4437144"/>
            <a:ext cx="5548614" cy="3630533"/>
          </a:xfrm>
          <a:prstGeom prst="rect">
            <a:avLst/>
          </a:prstGeom>
        </p:spPr>
        <p:txBody>
          <a:bodyPr vert="horz" lIns="90431" tIns="45217" rIns="90431" bIns="452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57933"/>
            <a:ext cx="3004716" cy="462268"/>
          </a:xfrm>
          <a:prstGeom prst="rect">
            <a:avLst/>
          </a:prstGeom>
        </p:spPr>
        <p:txBody>
          <a:bodyPr vert="horz" lIns="90431" tIns="45217" rIns="90431" bIns="45217" rtlCol="0" anchor="b"/>
          <a:lstStyle>
            <a:lvl1pPr algn="l">
              <a:defRPr sz="1200"/>
            </a:lvl1pPr>
          </a:lstStyle>
          <a:p>
            <a:endParaRPr lang="en-US"/>
          </a:p>
        </p:txBody>
      </p:sp>
      <p:sp>
        <p:nvSpPr>
          <p:cNvPr id="7" name="Slide Number Placeholder 6"/>
          <p:cNvSpPr>
            <a:spLocks noGrp="1"/>
          </p:cNvSpPr>
          <p:nvPr>
            <p:ph type="sldNum" sz="quarter" idx="5"/>
          </p:nvPr>
        </p:nvSpPr>
        <p:spPr>
          <a:xfrm>
            <a:off x="3927917" y="8757933"/>
            <a:ext cx="3004716" cy="462268"/>
          </a:xfrm>
          <a:prstGeom prst="rect">
            <a:avLst/>
          </a:prstGeom>
        </p:spPr>
        <p:txBody>
          <a:bodyPr vert="horz" lIns="90431" tIns="45217" rIns="90431" bIns="45217" rtlCol="0" anchor="b"/>
          <a:lstStyle>
            <a:lvl1pPr algn="r">
              <a:defRPr sz="1200"/>
            </a:lvl1pPr>
          </a:lstStyle>
          <a:p>
            <a:fld id="{2B7E9DB4-4F4A-414C-93F5-0E1151918F22}" type="slidenum">
              <a:rPr lang="en-US" smtClean="0"/>
              <a:t>‹#›</a:t>
            </a:fld>
            <a:endParaRPr lang="en-US"/>
          </a:p>
        </p:txBody>
      </p:sp>
    </p:spTree>
    <p:extLst>
      <p:ext uri="{BB962C8B-B14F-4D97-AF65-F5344CB8AC3E}">
        <p14:creationId xmlns:p14="http://schemas.microsoft.com/office/powerpoint/2010/main" val="1829526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CC3BD9F-4F8F-4235-A7A0-9A4E33C408AF}"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3BD9F-4F8F-4235-A7A0-9A4E33C408AF}"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3BD9F-4F8F-4235-A7A0-9A4E33C408AF}"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3BD9F-4F8F-4235-A7A0-9A4E33C408AF}"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3BD9F-4F8F-4235-A7A0-9A4E33C408AF}"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C3BD9F-4F8F-4235-A7A0-9A4E33C408AF}"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C3BD9F-4F8F-4235-A7A0-9A4E33C408AF}"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C3BD9F-4F8F-4235-A7A0-9A4E33C408AF}"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3BD9F-4F8F-4235-A7A0-9A4E33C408AF}"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C3BD9F-4F8F-4235-A7A0-9A4E33C408AF}"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C3BD9F-4F8F-4235-A7A0-9A4E33C408AF}"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8EAC0-6DF6-4F83-BD65-81A8300EB5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3BD9F-4F8F-4235-A7A0-9A4E33C408AF}" type="datetimeFigureOut">
              <a:rPr lang="en-US" smtClean="0"/>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8EAC0-6DF6-4F83-BD65-81A8300EB5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mailto:James.tanker.lee83@gmail.com" TargetMode="External"/><Relationship Id="rId13" Type="http://schemas.openxmlformats.org/officeDocument/2006/relationships/hyperlink" Target="mailto:fcciadmin@fccilvk.com" TargetMode="External"/><Relationship Id="rId18" Type="http://schemas.openxmlformats.org/officeDocument/2006/relationships/hyperlink" Target="mailto:wjonesjr@kc.rr.com" TargetMode="External"/><Relationship Id="rId3" Type="http://schemas.openxmlformats.org/officeDocument/2006/relationships/hyperlink" Target="mailto:wwilli3525@aol.com" TargetMode="External"/><Relationship Id="rId21" Type="http://schemas.openxmlformats.org/officeDocument/2006/relationships/hyperlink" Target="mailto:reginamccullum@yahoo.com" TargetMode="External"/><Relationship Id="rId7" Type="http://schemas.openxmlformats.org/officeDocument/2006/relationships/hyperlink" Target="mailto:Tucker.Sondra@epa.gov" TargetMode="External"/><Relationship Id="rId12" Type="http://schemas.openxmlformats.org/officeDocument/2006/relationships/hyperlink" Target="mailto:sherece.shavel@outlook.com" TargetMode="External"/><Relationship Id="rId17" Type="http://schemas.openxmlformats.org/officeDocument/2006/relationships/hyperlink" Target="mailto:tony.j.majors.civ@mail.mil" TargetMode="External"/><Relationship Id="rId2" Type="http://schemas.openxmlformats.org/officeDocument/2006/relationships/hyperlink" Target="mailto:azorasmith@yahoo.com" TargetMode="External"/><Relationship Id="rId16" Type="http://schemas.openxmlformats.org/officeDocument/2006/relationships/hyperlink" Target="mailto:Hankyoung711@yahoo.com" TargetMode="External"/><Relationship Id="rId20" Type="http://schemas.openxmlformats.org/officeDocument/2006/relationships/hyperlink" Target="mailto:cupid302002@yahoo.com" TargetMode="External"/><Relationship Id="rId1" Type="http://schemas.openxmlformats.org/officeDocument/2006/relationships/slideLayout" Target="../slideLayouts/slideLayout7.xml"/><Relationship Id="rId6" Type="http://schemas.openxmlformats.org/officeDocument/2006/relationships/hyperlink" Target="mailto:llane4@kc.rr.com" TargetMode="External"/><Relationship Id="rId11" Type="http://schemas.openxmlformats.org/officeDocument/2006/relationships/hyperlink" Target="mailto:chevelle.wagstaff@gmail.com" TargetMode="External"/><Relationship Id="rId5" Type="http://schemas.openxmlformats.org/officeDocument/2006/relationships/hyperlink" Target="mailto:james@pbjpartycenter.com" TargetMode="External"/><Relationship Id="rId15" Type="http://schemas.openxmlformats.org/officeDocument/2006/relationships/hyperlink" Target="mailto:juitenham@gmail.com" TargetMode="External"/><Relationship Id="rId10" Type="http://schemas.openxmlformats.org/officeDocument/2006/relationships/hyperlink" Target="mailto:president@dstlvksalumnae.org" TargetMode="External"/><Relationship Id="rId19" Type="http://schemas.openxmlformats.org/officeDocument/2006/relationships/hyperlink" Target="mailto:joseph.clark@sbcglobal.net" TargetMode="External"/><Relationship Id="rId4" Type="http://schemas.openxmlformats.org/officeDocument/2006/relationships/hyperlink" Target="mailto:jojoelston@yahoo.com" TargetMode="External"/><Relationship Id="rId9" Type="http://schemas.openxmlformats.org/officeDocument/2006/relationships/hyperlink" Target="mailto:delorise40@gmail.com" TargetMode="External"/><Relationship Id="rId14" Type="http://schemas.openxmlformats.org/officeDocument/2006/relationships/hyperlink" Target="mailto:beautiful4women@gmail.com" TargetMode="External"/><Relationship Id="rId22" Type="http://schemas.openxmlformats.org/officeDocument/2006/relationships/hyperlink" Target="mailto:acgrines1911@gmail.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misslou1@sbcglobal.net" TargetMode="External"/><Relationship Id="rId13" Type="http://schemas.openxmlformats.org/officeDocument/2006/relationships/hyperlink" Target="mailto:rwcoaxum@gmail.com" TargetMode="External"/><Relationship Id="rId18" Type="http://schemas.openxmlformats.org/officeDocument/2006/relationships/hyperlink" Target="mailto:dpdance4life@gmail.com" TargetMode="External"/><Relationship Id="rId3" Type="http://schemas.openxmlformats.org/officeDocument/2006/relationships/hyperlink" Target="mailto:richardallenculturalcenter@yahoo.com" TargetMode="External"/><Relationship Id="rId7" Type="http://schemas.openxmlformats.org/officeDocument/2006/relationships/hyperlink" Target="mailto:dnjemmott5@gmail.com" TargetMode="External"/><Relationship Id="rId12" Type="http://schemas.openxmlformats.org/officeDocument/2006/relationships/hyperlink" Target="mailto:fsanchezgw@gmail.com" TargetMode="External"/><Relationship Id="rId17" Type="http://schemas.openxmlformats.org/officeDocument/2006/relationships/hyperlink" Target="mailto:juitenham@gmail.com" TargetMode="External"/><Relationship Id="rId2" Type="http://schemas.openxmlformats.org/officeDocument/2006/relationships/hyperlink" Target="mailto:mrsednawagner@gmail.com" TargetMode="External"/><Relationship Id="rId16" Type="http://schemas.openxmlformats.org/officeDocument/2006/relationships/hyperlink" Target="mailto:lcoaxum@kc.rr.com" TargetMode="External"/><Relationship Id="rId1" Type="http://schemas.openxmlformats.org/officeDocument/2006/relationships/slideLayout" Target="../slideLayouts/slideLayout1.xml"/><Relationship Id="rId6" Type="http://schemas.openxmlformats.org/officeDocument/2006/relationships/hyperlink" Target="mailto:irvinwjackson@yahoo.com" TargetMode="External"/><Relationship Id="rId11" Type="http://schemas.openxmlformats.org/officeDocument/2006/relationships/hyperlink" Target="mailto:epatt@ku.edu" TargetMode="External"/><Relationship Id="rId5" Type="http://schemas.openxmlformats.org/officeDocument/2006/relationships/hyperlink" Target="mailto:Wallace_william@twc.com" TargetMode="External"/><Relationship Id="rId15" Type="http://schemas.openxmlformats.org/officeDocument/2006/relationships/hyperlink" Target="mailto:marcia.jackson@dcf.ks.gov" TargetMode="External"/><Relationship Id="rId10" Type="http://schemas.openxmlformats.org/officeDocument/2006/relationships/hyperlink" Target="mailto:jholguin@ku.edu" TargetMode="External"/><Relationship Id="rId19" Type="http://schemas.openxmlformats.org/officeDocument/2006/relationships/hyperlink" Target="mailto:Wmccullum@stjoewireless.com" TargetMode="External"/><Relationship Id="rId4" Type="http://schemas.openxmlformats.org/officeDocument/2006/relationships/hyperlink" Target="mailto:Wilbur@kc.rr.com" TargetMode="External"/><Relationship Id="rId9" Type="http://schemas.openxmlformats.org/officeDocument/2006/relationships/hyperlink" Target="mailto:kccathey@swbell.net" TargetMode="External"/><Relationship Id="rId14" Type="http://schemas.openxmlformats.org/officeDocument/2006/relationships/hyperlink" Target="mailto:Jikrackson@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8305800" cy="6401753"/>
          </a:xfrm>
          <a:prstGeom prst="rect">
            <a:avLst/>
          </a:prstGeom>
        </p:spPr>
        <p:txBody>
          <a:bodyPr wrap="square">
            <a:spAutoFit/>
          </a:bodyPr>
          <a:lstStyle/>
          <a:p>
            <a:pPr>
              <a:spcBef>
                <a:spcPct val="50000"/>
              </a:spcBef>
            </a:pPr>
            <a:endParaRPr lang="en-US" sz="1050" b="1" dirty="0">
              <a:latin typeface="Arial" pitchFamily="34" charset="0"/>
              <a:cs typeface="Arial" pitchFamily="34" charset="0"/>
            </a:endParaRPr>
          </a:p>
          <a:p>
            <a:pPr>
              <a:spcBef>
                <a:spcPct val="50000"/>
              </a:spcBef>
            </a:pPr>
            <a:r>
              <a:rPr lang="en-US" sz="1050" b="1" dirty="0">
                <a:latin typeface="Arial" pitchFamily="34" charset="0"/>
                <a:cs typeface="Arial" pitchFamily="34" charset="0"/>
              </a:rPr>
              <a:t>Sign-in .........................................................</a:t>
            </a:r>
          </a:p>
          <a:p>
            <a:pPr>
              <a:spcBef>
                <a:spcPct val="50000"/>
              </a:spcBef>
            </a:pPr>
            <a:r>
              <a:rPr lang="en-US" sz="1050" b="1" dirty="0">
                <a:latin typeface="Arial" pitchFamily="34" charset="0"/>
                <a:cs typeface="Arial" pitchFamily="34" charset="0"/>
              </a:rPr>
              <a:t>Welcome &amp; Opening Prayer………….…….</a:t>
            </a:r>
          </a:p>
          <a:p>
            <a:pPr algn="ctr">
              <a:spcBef>
                <a:spcPct val="50000"/>
              </a:spcBef>
            </a:pPr>
            <a:r>
              <a:rPr lang="en-US" sz="1400" b="1" u="sng" dirty="0">
                <a:latin typeface="Arial" pitchFamily="34" charset="0"/>
                <a:cs typeface="Arial" pitchFamily="34" charset="0"/>
              </a:rPr>
              <a:t>AGENDA</a:t>
            </a:r>
          </a:p>
          <a:p>
            <a:pPr>
              <a:spcBef>
                <a:spcPct val="50000"/>
              </a:spcBef>
            </a:pPr>
            <a:r>
              <a:rPr lang="en-US" sz="1050" b="1" dirty="0">
                <a:latin typeface="Arial" pitchFamily="34" charset="0"/>
                <a:cs typeface="Arial" pitchFamily="34" charset="0"/>
              </a:rPr>
              <a:t>    	1.  </a:t>
            </a:r>
            <a:r>
              <a:rPr lang="en-US" sz="1050" b="1" u="sng" dirty="0">
                <a:latin typeface="Arial" pitchFamily="34" charset="0"/>
                <a:cs typeface="Arial" pitchFamily="34" charset="0"/>
              </a:rPr>
              <a:t>OVERVIEW/FACTS: </a:t>
            </a:r>
            <a:r>
              <a:rPr lang="en-US" sz="1050" b="1" dirty="0">
                <a:latin typeface="Arial" pitchFamily="34" charset="0"/>
                <a:cs typeface="Arial" pitchFamily="34" charset="0"/>
              </a:rPr>
              <a:t>The 7th Annual CSO BHM celebration will be held on Saturday, 3 Feb 2018, 5pm at June’s Northland at 614 Pottawattamie St. Lvn, KS  Theme is: “African American in Times of War”…Guest Speaker is MG(R) Klugh…Tickets on Sale 9 Jan 2018: $25pp in advance; $30 at the door…Catered Soul Food Menu, Live Dinner Music by ML3, Military Tribute to the Services, Virtual Exhibits, Raffle Prizes, Cash Bar, Dancing to the Music of D.J. Mac.  Attire is “Dress to Impress or Afrocentric” (See Flyer)</a:t>
            </a:r>
          </a:p>
          <a:p>
            <a:pPr>
              <a:spcBef>
                <a:spcPct val="50000"/>
              </a:spcBef>
            </a:pPr>
            <a:r>
              <a:rPr lang="en-US" sz="1050" b="1" dirty="0">
                <a:latin typeface="Arial" pitchFamily="34" charset="0"/>
                <a:cs typeface="Arial" pitchFamily="34" charset="0"/>
              </a:rPr>
              <a:t>   	 2.   </a:t>
            </a:r>
            <a:r>
              <a:rPr lang="en-US" sz="1050" b="1" u="sng" dirty="0">
                <a:latin typeface="Arial" pitchFamily="34" charset="0"/>
                <a:cs typeface="Arial" pitchFamily="34" charset="0"/>
              </a:rPr>
              <a:t>REMINDER:</a:t>
            </a:r>
          </a:p>
          <a:p>
            <a:pPr marL="628650" lvl="1" indent="-171450" algn="ctr">
              <a:spcBef>
                <a:spcPct val="50000"/>
              </a:spcBef>
              <a:buFont typeface="Arial" panose="020B0604020202020204" pitchFamily="34" charset="0"/>
              <a:buChar char="•"/>
            </a:pPr>
            <a:r>
              <a:rPr lang="en-US" sz="1050" b="1" dirty="0">
                <a:latin typeface="Arial" pitchFamily="34" charset="0"/>
                <a:cs typeface="Arial" pitchFamily="34" charset="0"/>
              </a:rPr>
              <a:t>Tasks/Requests Common to All (See Back of Agenda) </a:t>
            </a:r>
          </a:p>
          <a:p>
            <a:pPr marL="685800" lvl="1" indent="-228600">
              <a:spcBef>
                <a:spcPct val="50000"/>
              </a:spcBef>
              <a:buFontTx/>
              <a:buAutoNum type="arabicPeriod" startAt="3"/>
            </a:pPr>
            <a:r>
              <a:rPr lang="en-US" sz="1050" b="1" u="sng" dirty="0">
                <a:latin typeface="Arial" pitchFamily="34" charset="0"/>
                <a:cs typeface="Arial" pitchFamily="34" charset="0"/>
              </a:rPr>
              <a:t>IN PROGRESS  REVIEW (IPR) VISUALIZE EVENT:</a:t>
            </a:r>
            <a:endParaRPr lang="en-US" sz="1050" b="1" dirty="0">
              <a:latin typeface="Arial" pitchFamily="34" charset="0"/>
              <a:cs typeface="Arial" pitchFamily="34" charset="0"/>
            </a:endParaRPr>
          </a:p>
          <a:p>
            <a:pPr marL="628650" lvl="1" indent="-171450" algn="ctr">
              <a:buFont typeface="Arial" panose="020B0604020202020204" pitchFamily="34" charset="0"/>
              <a:buChar char="•"/>
            </a:pPr>
            <a:r>
              <a:rPr lang="en-US" sz="1050" b="1" dirty="0">
                <a:latin typeface="Arial" pitchFamily="34" charset="0"/>
                <a:cs typeface="Arial" pitchFamily="34" charset="0"/>
              </a:rPr>
              <a:t>Review/Coordinate Responsibilities (See Handout)</a:t>
            </a:r>
          </a:p>
          <a:p>
            <a:pPr marL="628650" lvl="1" indent="-171450" algn="ctr">
              <a:buFont typeface="Arial" panose="020B0604020202020204" pitchFamily="34" charset="0"/>
              <a:buChar char="•"/>
            </a:pPr>
            <a:r>
              <a:rPr lang="en-US" sz="1050" b="1" dirty="0">
                <a:latin typeface="Arial" pitchFamily="34" charset="0"/>
                <a:cs typeface="Arial" pitchFamily="34" charset="0"/>
              </a:rPr>
              <a:t>Identify Requirements</a:t>
            </a:r>
          </a:p>
          <a:p>
            <a:pPr marL="628650" lvl="1" indent="-171450" algn="ctr">
              <a:buFont typeface="Arial" panose="020B0604020202020204" pitchFamily="34" charset="0"/>
              <a:buChar char="•"/>
            </a:pPr>
            <a:r>
              <a:rPr lang="en-US" sz="1050" b="1" dirty="0">
                <a:latin typeface="Arial" pitchFamily="34" charset="0"/>
                <a:cs typeface="Arial" pitchFamily="34" charset="0"/>
              </a:rPr>
              <a:t>Confirm Capabilities</a:t>
            </a:r>
          </a:p>
          <a:p>
            <a:pPr>
              <a:spcBef>
                <a:spcPct val="50000"/>
              </a:spcBef>
            </a:pPr>
            <a:r>
              <a:rPr lang="en-US" sz="1050" b="1" dirty="0">
                <a:latin typeface="Arial" pitchFamily="34" charset="0"/>
                <a:cs typeface="Arial" pitchFamily="34" charset="0"/>
              </a:rPr>
              <a:t>4. TICKETS---Ticket Broker (Mr. William Wallace---RACC&amp;M)</a:t>
            </a:r>
          </a:p>
          <a:p>
            <a:pPr marL="171450" indent="-171450" algn="ctr">
              <a:spcBef>
                <a:spcPct val="50000"/>
              </a:spcBef>
              <a:buFont typeface="Arial" panose="020B0604020202020204" pitchFamily="34" charset="0"/>
              <a:buChar char="•"/>
            </a:pPr>
            <a:r>
              <a:rPr lang="en-US" sz="1050" b="1" dirty="0"/>
              <a:t>First ticket money turn-in/collection scheduled to take place today.</a:t>
            </a:r>
          </a:p>
          <a:p>
            <a:pPr>
              <a:spcBef>
                <a:spcPct val="50000"/>
              </a:spcBef>
            </a:pPr>
            <a:r>
              <a:rPr lang="en-US" sz="1050" b="1" dirty="0">
                <a:latin typeface="Arial" pitchFamily="34" charset="0"/>
                <a:cs typeface="Arial" pitchFamily="34" charset="0"/>
              </a:rPr>
              <a:t>    5.  </a:t>
            </a:r>
            <a:r>
              <a:rPr lang="en-US" sz="1050" b="1" u="sng" dirty="0">
                <a:latin typeface="Arial" pitchFamily="34" charset="0"/>
                <a:cs typeface="Arial" pitchFamily="34" charset="0"/>
              </a:rPr>
              <a:t>Way Forward: Next CSO/BHM Meetings:</a:t>
            </a:r>
            <a:endParaRPr lang="en-US" sz="1050" b="1" u="sng" dirty="0"/>
          </a:p>
          <a:p>
            <a:r>
              <a:rPr lang="en-US" sz="1050" b="1" u="sng" dirty="0"/>
              <a:t> </a:t>
            </a:r>
            <a:endParaRPr lang="en-US" sz="1050" dirty="0"/>
          </a:p>
          <a:p>
            <a:r>
              <a:rPr lang="en-US" sz="1050" b="1" u="sng" dirty="0"/>
              <a:t>Tuesday, January 30, 2018</a:t>
            </a:r>
            <a:r>
              <a:rPr lang="en-US" sz="1050" b="1" dirty="0"/>
              <a:t>---BHM Pre-Execution meeting will be at 6:30 at location TBP.  This will be a “Timeline Walk-Thru” meeting and final ticket money turn-in/collection of door prizes will take place. </a:t>
            </a:r>
          </a:p>
          <a:p>
            <a:endParaRPr lang="en-US" sz="800" b="1" dirty="0"/>
          </a:p>
          <a:p>
            <a:r>
              <a:rPr lang="en-US" sz="1050" b="1" u="sng" dirty="0"/>
              <a:t>Thursday, February 1, 2018 </a:t>
            </a:r>
            <a:r>
              <a:rPr lang="en-US" sz="1050" b="1" dirty="0"/>
              <a:t>--- “Huddle” and “Stand to” meeting as needed.  Could be a physical “Walk-thru” and </a:t>
            </a:r>
            <a:r>
              <a:rPr lang="en-US" sz="1050" b="1" u="sng" dirty="0"/>
              <a:t>rehearsal</a:t>
            </a:r>
            <a:r>
              <a:rPr lang="en-US" sz="1050" b="1" dirty="0"/>
              <a:t> at Venue site (June’s Northland).</a:t>
            </a:r>
          </a:p>
          <a:p>
            <a:endParaRPr lang="en-US" sz="800" b="1" dirty="0"/>
          </a:p>
          <a:p>
            <a:r>
              <a:rPr lang="en-US" sz="1050" b="1" u="sng" dirty="0"/>
              <a:t>Saturday, February 3, 2018</a:t>
            </a:r>
            <a:r>
              <a:rPr lang="en-US" sz="1050" b="1" dirty="0"/>
              <a:t>--- Time TBD: Set-up (Lightweight) at June’s in a.m. POC is Ms. Debbie Pixley-Clark.</a:t>
            </a:r>
          </a:p>
          <a:p>
            <a:endParaRPr lang="en-US" sz="800" b="1" dirty="0"/>
          </a:p>
          <a:p>
            <a:r>
              <a:rPr lang="en-US" sz="1050" b="1" u="sng" dirty="0"/>
              <a:t>Saturday, February 3, 2018-</a:t>
            </a:r>
            <a:r>
              <a:rPr lang="en-US" sz="1050" b="1" dirty="0"/>
              <a:t>--5 PM---7th Annual CSO 2018 Black History Month Celebration</a:t>
            </a:r>
          </a:p>
          <a:p>
            <a:endParaRPr lang="en-US" sz="800" b="1" dirty="0"/>
          </a:p>
          <a:p>
            <a:r>
              <a:rPr lang="en-US" sz="1050" b="1" u="sng" dirty="0"/>
              <a:t>Monday, February 12, 2018-</a:t>
            </a:r>
            <a:r>
              <a:rPr lang="en-US" sz="1050" b="1" dirty="0"/>
              <a:t>-- CSO Winter Qtrly meeting and After-Action feedback on the 2018 BHMC. </a:t>
            </a:r>
          </a:p>
          <a:p>
            <a:r>
              <a:rPr lang="en-US" sz="1050" dirty="0"/>
              <a:t> </a:t>
            </a:r>
            <a:r>
              <a:rPr lang="en-US" sz="1050" b="1" dirty="0">
                <a:latin typeface="Arial" pitchFamily="34" charset="0"/>
                <a:cs typeface="Arial" pitchFamily="34" charset="0"/>
              </a:rPr>
              <a:t>   </a:t>
            </a:r>
          </a:p>
          <a:p>
            <a:r>
              <a:rPr lang="en-US" sz="1050" b="1" dirty="0">
                <a:latin typeface="Arial" pitchFamily="34" charset="0"/>
                <a:cs typeface="Arial" pitchFamily="34" charset="0"/>
              </a:rPr>
              <a:t>   6.   </a:t>
            </a:r>
            <a:r>
              <a:rPr lang="en-US" sz="1050" b="1" u="sng" dirty="0">
                <a:latin typeface="Arial" pitchFamily="34" charset="0"/>
                <a:cs typeface="Arial" pitchFamily="34" charset="0"/>
              </a:rPr>
              <a:t>Closing Prayer</a:t>
            </a:r>
          </a:p>
          <a:p>
            <a:endParaRPr lang="en-US" sz="1050" b="1" dirty="0">
              <a:latin typeface="Arial" pitchFamily="34" charset="0"/>
              <a:cs typeface="Arial" pitchFamily="34" charset="0"/>
            </a:endParaRPr>
          </a:p>
        </p:txBody>
      </p:sp>
      <p:sp>
        <p:nvSpPr>
          <p:cNvPr id="5" name="TextBox 4"/>
          <p:cNvSpPr txBox="1"/>
          <p:nvPr/>
        </p:nvSpPr>
        <p:spPr>
          <a:xfrm>
            <a:off x="1219200" y="0"/>
            <a:ext cx="6705600" cy="1292662"/>
          </a:xfrm>
          <a:prstGeom prst="rect">
            <a:avLst/>
          </a:prstGeom>
          <a:noFill/>
        </p:spPr>
        <p:txBody>
          <a:bodyPr wrap="square" rtlCol="0">
            <a:spAutoFit/>
          </a:bodyPr>
          <a:lstStyle/>
          <a:p>
            <a:pPr algn="ctr"/>
            <a:r>
              <a:rPr lang="en-US" sz="1200" b="1" dirty="0"/>
              <a:t>Community Service Organizations’ BLACK History Month (BHM) </a:t>
            </a:r>
          </a:p>
          <a:p>
            <a:pPr algn="ctr"/>
            <a:r>
              <a:rPr lang="en-US" sz="1200" b="1" dirty="0"/>
              <a:t>Planning and Coordination Meeting </a:t>
            </a:r>
          </a:p>
          <a:p>
            <a:pPr algn="ctr"/>
            <a:r>
              <a:rPr lang="en-US" sz="1200" b="1" dirty="0"/>
              <a:t>Richard Allen Cultural Center &amp; Museum</a:t>
            </a:r>
          </a:p>
          <a:p>
            <a:pPr algn="ctr"/>
            <a:r>
              <a:rPr lang="en-US" sz="1200" b="1" dirty="0"/>
              <a:t>Monday, January 22, 2018</a:t>
            </a:r>
          </a:p>
          <a:p>
            <a:pPr algn="ctr"/>
            <a:r>
              <a:rPr lang="en-US" sz="1200" b="1" dirty="0"/>
              <a:t> 6:30PM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527B64-FD8C-4A42-9750-124A66D33F4E}"/>
              </a:ext>
            </a:extLst>
          </p:cNvPr>
          <p:cNvSpPr/>
          <p:nvPr/>
        </p:nvSpPr>
        <p:spPr>
          <a:xfrm>
            <a:off x="609600" y="2057400"/>
            <a:ext cx="8229600" cy="3055965"/>
          </a:xfrm>
          <a:prstGeom prst="rect">
            <a:avLst/>
          </a:prstGeom>
        </p:spPr>
        <p:txBody>
          <a:bodyPr wrap="square">
            <a:spAutoFit/>
          </a:bodyPr>
          <a:lstStyle/>
          <a:p>
            <a:pPr marL="342900" lvl="0" indent="-342900">
              <a:lnSpc>
                <a:spcPct val="107000"/>
              </a:lnSpc>
              <a:buFont typeface="Symbol" panose="05050102010706020507" pitchFamily="18" charset="2"/>
              <a:buChar char=""/>
            </a:pP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Publicize the event by disseminating information to members, family and supporters.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Support the event by Selling Event Tickets.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Donate two raffle prizes valued at $25 each to be raffled at BHM banquet.</a:t>
            </a:r>
          </a:p>
          <a:p>
            <a:pPr marL="342900" lvl="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Meet deadlines dates for money/tickets/raffle prizes “turn-in”</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Provide PowerPoint Slide Show for “Virtual Display” in lieu of traditional displays.</a:t>
            </a:r>
          </a:p>
          <a:p>
            <a:pPr marL="342900" indent="-342900">
              <a:lnSpc>
                <a:spcPct val="107000"/>
              </a:lnSpc>
              <a:buFont typeface="Symbol" panose="05050102010706020507" pitchFamily="18" charset="2"/>
              <a:buChar char=""/>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Coordinate, Communicate and Cooperate through all phases of the event.</a:t>
            </a:r>
          </a:p>
          <a:p>
            <a:pPr marL="342900" lvl="0" indent="-342900">
              <a:lnSpc>
                <a:spcPct val="107000"/>
              </a:lnSpc>
              <a:buFont typeface="Symbol" panose="05050102010706020507" pitchFamily="18" charset="2"/>
              <a:buChar char=""/>
            </a:pP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5EC74CF-CBC5-404E-969B-F795EF6F7147}"/>
              </a:ext>
            </a:extLst>
          </p:cNvPr>
          <p:cNvSpPr txBox="1"/>
          <p:nvPr/>
        </p:nvSpPr>
        <p:spPr>
          <a:xfrm>
            <a:off x="1524000" y="1143000"/>
            <a:ext cx="6629400" cy="923330"/>
          </a:xfrm>
          <a:prstGeom prst="rect">
            <a:avLst/>
          </a:prstGeom>
          <a:noFill/>
        </p:spPr>
        <p:txBody>
          <a:bodyPr wrap="square" rtlCol="0">
            <a:spAutoFit/>
          </a:bodyPr>
          <a:lstStyle/>
          <a:p>
            <a:pPr algn="ctr"/>
            <a:r>
              <a:rPr lang="en-US" u="sng" dirty="0"/>
              <a:t>Agenda Continued</a:t>
            </a:r>
          </a:p>
          <a:p>
            <a:pPr algn="ctr"/>
            <a:r>
              <a:rPr lang="en-US" dirty="0"/>
              <a:t>Tasks/Requests Common to All Organizations:</a:t>
            </a:r>
          </a:p>
          <a:p>
            <a:endParaRPr lang="en-US" dirty="0"/>
          </a:p>
        </p:txBody>
      </p:sp>
    </p:spTree>
    <p:extLst>
      <p:ext uri="{BB962C8B-B14F-4D97-AF65-F5344CB8AC3E}">
        <p14:creationId xmlns:p14="http://schemas.microsoft.com/office/powerpoint/2010/main" val="31477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3</a:t>
            </a:fld>
            <a:endParaRPr lang="en-US" dirty="0"/>
          </a:p>
        </p:txBody>
      </p:sp>
      <p:graphicFrame>
        <p:nvGraphicFramePr>
          <p:cNvPr id="4" name="Table 3"/>
          <p:cNvGraphicFramePr>
            <a:graphicFrameLocks noGrp="1"/>
          </p:cNvGraphicFramePr>
          <p:nvPr>
            <p:extLst/>
          </p:nvPr>
        </p:nvGraphicFramePr>
        <p:xfrm>
          <a:off x="218288" y="349780"/>
          <a:ext cx="8631223" cy="5914813"/>
        </p:xfrm>
        <a:graphic>
          <a:graphicData uri="http://schemas.openxmlformats.org/drawingml/2006/table">
            <a:tbl>
              <a:tblPr firstRow="1" bandRow="1">
                <a:tableStyleId>{5C22544A-7EE6-4342-B048-85BDC9FD1C3A}</a:tableStyleId>
              </a:tblPr>
              <a:tblGrid>
                <a:gridCol w="2452092">
                  <a:extLst>
                    <a:ext uri="{9D8B030D-6E8A-4147-A177-3AD203B41FA5}">
                      <a16:colId xmlns:a16="http://schemas.microsoft.com/office/drawing/2014/main" val="20000"/>
                    </a:ext>
                  </a:extLst>
                </a:gridCol>
                <a:gridCol w="1818797">
                  <a:extLst>
                    <a:ext uri="{9D8B030D-6E8A-4147-A177-3AD203B41FA5}">
                      <a16:colId xmlns:a16="http://schemas.microsoft.com/office/drawing/2014/main" val="20001"/>
                    </a:ext>
                  </a:extLst>
                </a:gridCol>
                <a:gridCol w="2353734">
                  <a:extLst>
                    <a:ext uri="{9D8B030D-6E8A-4147-A177-3AD203B41FA5}">
                      <a16:colId xmlns:a16="http://schemas.microsoft.com/office/drawing/2014/main" val="20002"/>
                    </a:ext>
                  </a:extLst>
                </a:gridCol>
                <a:gridCol w="2006600">
                  <a:extLst>
                    <a:ext uri="{9D8B030D-6E8A-4147-A177-3AD203B41FA5}">
                      <a16:colId xmlns:a16="http://schemas.microsoft.com/office/drawing/2014/main" val="20003"/>
                    </a:ext>
                  </a:extLst>
                </a:gridCol>
              </a:tblGrid>
              <a:tr h="258260">
                <a:tc>
                  <a:txBody>
                    <a:bodyPr/>
                    <a:lstStyle/>
                    <a:p>
                      <a:pPr algn="ctr"/>
                      <a:r>
                        <a:rPr lang="en-US" sz="1200" dirty="0">
                          <a:latin typeface="Arial Narrow" pitchFamily="34" charset="0"/>
                        </a:rPr>
                        <a:t>Organization</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POC</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Email address</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Phone</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6199">
                <a:tc>
                  <a:txBody>
                    <a:bodyPr/>
                    <a:lstStyle/>
                    <a:p>
                      <a:r>
                        <a:rPr lang="en-US" sz="900" b="1" dirty="0">
                          <a:latin typeface="Arial Narrow" pitchFamily="34" charset="0"/>
                        </a:rPr>
                        <a:t>Art In Motion (AIM)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Cathy Lackey</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Walt Williams</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2"/>
                        </a:rPr>
                        <a:t>clackey2@outlook.com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3"/>
                        </a:rPr>
                        <a:t>wwilli3525@aol.com</a:t>
                      </a:r>
                      <a:endParaRPr lang="en-US" sz="5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913-651-7608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913-547-2550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8260">
                <a:tc>
                  <a:txBody>
                    <a:bodyPr/>
                    <a:lstStyle/>
                    <a:p>
                      <a:r>
                        <a:rPr lang="en-US" sz="900" b="1" dirty="0">
                          <a:latin typeface="Arial Narrow" pitchFamily="34" charset="0"/>
                        </a:rPr>
                        <a:t>Alpha Kappa</a:t>
                      </a:r>
                      <a:r>
                        <a:rPr lang="en-US" sz="900" b="1" baseline="0" dirty="0">
                          <a:latin typeface="Arial Narrow" pitchFamily="34" charset="0"/>
                        </a:rPr>
                        <a:t> Alpha (AKA)</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latin typeface="Arial Narrow" pitchFamily="34" charset="0"/>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FF0000"/>
                          </a:solidFill>
                          <a:latin typeface="Arial Narrow" pitchFamily="34" charset="0"/>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FF0000"/>
                          </a:solidFill>
                          <a:latin typeface="Arial Narrow" pitchFamily="34" charset="0"/>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9357">
                <a:tc>
                  <a:txBody>
                    <a:bodyPr/>
                    <a:lstStyle/>
                    <a:p>
                      <a:r>
                        <a:rPr lang="en-US" sz="900" b="1" dirty="0">
                          <a:latin typeface="Arial Narrow" pitchFamily="34" charset="0"/>
                        </a:rPr>
                        <a:t>Alpha Phi Alpha  (APA)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Joel Elston, President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rPr>
                        <a:t>James Diggs, CSO Rep</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4"/>
                        </a:rPr>
                        <a:t>jojoelston@yahoo.com</a:t>
                      </a:r>
                      <a:r>
                        <a:rPr lang="en-US" sz="900" b="1" dirty="0">
                          <a:latin typeface="Arial Narrow" pitchFamily="34" charset="0"/>
                        </a:rPr>
                        <a:t> </a:t>
                      </a:r>
                    </a:p>
                    <a:p>
                      <a:r>
                        <a:rPr lang="en-US" sz="900" b="1" dirty="0">
                          <a:latin typeface="Arial Narrow" pitchFamily="34" charset="0"/>
                          <a:hlinkClick r:id="rId5"/>
                        </a:rPr>
                        <a:t>james@pbjpartycenter.com</a:t>
                      </a:r>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804-426-9230</a:t>
                      </a:r>
                    </a:p>
                    <a:p>
                      <a:r>
                        <a:rPr lang="en-US" sz="900" b="1" dirty="0">
                          <a:latin typeface="Arial Narrow" pitchFamily="34" charset="0"/>
                        </a:rPr>
                        <a:t>913-240-5857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3463">
                <a:tc>
                  <a:txBody>
                    <a:bodyPr/>
                    <a:lstStyle/>
                    <a:p>
                      <a:r>
                        <a:rPr lang="en-US" sz="900" b="1" dirty="0">
                          <a:latin typeface="Arial Narrow" pitchFamily="34" charset="0"/>
                        </a:rPr>
                        <a:t>American Legion Post 94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itchFamily="34" charset="0"/>
                        </a:rPr>
                        <a:t>Lamont Lane, </a:t>
                      </a:r>
                      <a:r>
                        <a:rPr lang="en-US" sz="900" b="1" dirty="0" err="1">
                          <a:solidFill>
                            <a:schemeClr val="tx1"/>
                          </a:solidFill>
                          <a:latin typeface="Arial Narrow" pitchFamily="34" charset="0"/>
                        </a:rPr>
                        <a:t>Cdr</a:t>
                      </a:r>
                      <a:endParaRPr lang="en-US" sz="900" b="1" dirty="0">
                        <a:solidFill>
                          <a:schemeClr val="tx1"/>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itchFamily="34" charset="0"/>
                          <a:hlinkClick r:id="rId6"/>
                        </a:rPr>
                        <a:t>llane4@kc.rr.com</a:t>
                      </a:r>
                      <a:endParaRPr lang="en-US" sz="900" b="1" dirty="0">
                        <a:solidFill>
                          <a:schemeClr val="tx1"/>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itchFamily="34" charset="0"/>
                        </a:rPr>
                        <a:t>913-306-4851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5088871"/>
                  </a:ext>
                </a:extLst>
              </a:tr>
              <a:tr h="353323">
                <a:tc>
                  <a:txBody>
                    <a:bodyPr/>
                    <a:lstStyle/>
                    <a:p>
                      <a:r>
                        <a:rPr lang="en-US" sz="900" b="1" dirty="0">
                          <a:latin typeface="Arial Narrow" pitchFamily="34" charset="0"/>
                        </a:rPr>
                        <a:t>Blacks In Government (BIG)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Lamont Lane </a:t>
                      </a:r>
                    </a:p>
                    <a:p>
                      <a:r>
                        <a:rPr lang="en-US" sz="900" b="1" dirty="0">
                          <a:solidFill>
                            <a:schemeClr val="tx1"/>
                          </a:solidFill>
                          <a:latin typeface="Arial Narrow" pitchFamily="34" charset="0"/>
                        </a:rPr>
                        <a:t>Sondra Tucker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hlinkClick r:id="rId6"/>
                        </a:rPr>
                        <a:t>llane4@kc.rr.com</a:t>
                      </a:r>
                      <a:endParaRPr lang="en-US" sz="900" b="1" dirty="0">
                        <a:solidFill>
                          <a:schemeClr val="tx1"/>
                        </a:solidFill>
                        <a:latin typeface="Arial Narrow" pitchFamily="34" charset="0"/>
                      </a:endParaRPr>
                    </a:p>
                    <a:p>
                      <a:r>
                        <a:rPr lang="en-US" sz="900" b="1" dirty="0">
                          <a:solidFill>
                            <a:schemeClr val="tx1"/>
                          </a:solidFill>
                          <a:latin typeface="Arial Narrow" pitchFamily="34" charset="0"/>
                          <a:hlinkClick r:id="rId7"/>
                        </a:rPr>
                        <a:t>Tucker.Sondra@epa.gov</a:t>
                      </a:r>
                      <a:endParaRPr lang="en-US" sz="900" b="1" dirty="0">
                        <a:solidFill>
                          <a:schemeClr val="tx1"/>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913-306-4851</a:t>
                      </a:r>
                    </a:p>
                    <a:p>
                      <a:endParaRPr lang="en-US" sz="900" b="1" u="sng" dirty="0">
                        <a:solidFill>
                          <a:srgbClr val="FF0000"/>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2533">
                <a:tc>
                  <a:txBody>
                    <a:bodyPr/>
                    <a:lstStyle/>
                    <a:p>
                      <a:r>
                        <a:rPr lang="en-US" sz="900" b="1" dirty="0">
                          <a:solidFill>
                            <a:schemeClr val="dk1"/>
                          </a:solidFill>
                          <a:latin typeface="Arial Narrow" pitchFamily="34" charset="0"/>
                        </a:rPr>
                        <a:t>Buffalo</a:t>
                      </a:r>
                      <a:r>
                        <a:rPr lang="en-US" sz="900" b="1" baseline="0" dirty="0">
                          <a:solidFill>
                            <a:schemeClr val="dk1"/>
                          </a:solidFill>
                          <a:latin typeface="Arial Narrow" pitchFamily="34" charset="0"/>
                        </a:rPr>
                        <a:t> Soldier Motorcycle Club</a:t>
                      </a:r>
                      <a:endParaRPr lang="en-US" sz="900" b="1" dirty="0">
                        <a:solidFill>
                          <a:srgbClr val="FF0000"/>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rPr>
                        <a:t>James Lee, President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rPr>
                        <a:t>Delorise Lee, </a:t>
                      </a:r>
                      <a:r>
                        <a:rPr lang="en-US" sz="900" b="1" dirty="0">
                          <a:solidFill>
                            <a:schemeClr val="tx1"/>
                          </a:solidFill>
                          <a:latin typeface="Arial Narrow" pitchFamily="34" charset="0"/>
                        </a:rPr>
                        <a:t>CSO Rep</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8"/>
                        </a:rPr>
                        <a:t>James.tanker.lee83@gmail.com</a:t>
                      </a:r>
                      <a:endParaRPr lang="en-US" sz="900" b="1" dirty="0">
                        <a:latin typeface="Arial Narrow" pitchFamily="34" charset="0"/>
                      </a:endParaRPr>
                    </a:p>
                    <a:p>
                      <a:r>
                        <a:rPr lang="en-US" sz="900" b="1" dirty="0">
                          <a:latin typeface="Arial Narrow" pitchFamily="34" charset="0"/>
                          <a:hlinkClick r:id="rId9"/>
                        </a:rPr>
                        <a:t>delorise40@gmail.com</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913-240-2879</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913-240-5031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36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Delta Sigma Theta (LAC)</a:t>
                      </a:r>
                    </a:p>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Natalie Bynum</a:t>
                      </a:r>
                      <a:r>
                        <a:rPr lang="en-US" sz="900" b="1" baseline="0" dirty="0">
                          <a:latin typeface="Arial Narrow" pitchFamily="34" charset="0"/>
                        </a:rPr>
                        <a:t>, </a:t>
                      </a:r>
                      <a:r>
                        <a:rPr lang="en-US" sz="900" b="1" dirty="0">
                          <a:latin typeface="Arial Narrow" pitchFamily="34" charset="0"/>
                        </a:rPr>
                        <a:t>President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Chevelle Wagstaff, </a:t>
                      </a:r>
                      <a:r>
                        <a:rPr lang="en-US" sz="900" b="1" dirty="0">
                          <a:solidFill>
                            <a:schemeClr val="tx1"/>
                          </a:solidFill>
                          <a:latin typeface="Arial Narrow" pitchFamily="34" charset="0"/>
                        </a:rPr>
                        <a:t>CSO Rep</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10"/>
                        </a:rPr>
                        <a:t>president@dstlvksalumnae.org</a:t>
                      </a:r>
                      <a:endParaRPr lang="en-US" sz="900" b="1" dirty="0">
                        <a:latin typeface="Arial Narrow" pitchFamily="34" charset="0"/>
                      </a:endParaRPr>
                    </a:p>
                    <a:p>
                      <a:r>
                        <a:rPr lang="en-US" sz="900" b="1" dirty="0">
                          <a:latin typeface="Arial Narrow" pitchFamily="34" charset="0"/>
                          <a:hlinkClick r:id="rId11"/>
                        </a:rPr>
                        <a:t>chevelle.wagstaff@gmail.com</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u="none" dirty="0">
                          <a:solidFill>
                            <a:schemeClr val="tx1"/>
                          </a:solidFill>
                          <a:latin typeface="Arial Narrow" pitchFamily="34" charset="0"/>
                        </a:rPr>
                        <a:t>601-454-7523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757-880-4351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31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Empowered to Speak Toastmasters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Sherece Shavel, President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12"/>
                        </a:rPr>
                        <a:t>sherece.shavel@outlook.com</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913-240-5511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1201280"/>
                  </a:ext>
                </a:extLst>
              </a:tr>
              <a:tr h="1168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rPr>
                        <a:t>Faith Christian Center International (FCCI)</a:t>
                      </a:r>
                    </a:p>
                    <a:p>
                      <a:endParaRPr lang="en-US" sz="900" b="1" dirty="0">
                        <a:latin typeface="Arial Narrow"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dirty="0">
                        <a:latin typeface="Arial Narrow"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rPr>
                        <a:t>First Missionary Baptist Church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dirty="0">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Fort Leavenworth Gospel 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rPr>
                        <a:t>Glimmer of Light Fellowship Ministries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latin typeface="Arial Narrow" pitchFamily="34" charset="0"/>
                        </a:rPr>
                        <a:t>David Walker, Sr. Pastor</a:t>
                      </a: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latin typeface="Arial Narrow" pitchFamily="34" charset="0"/>
                        </a:rPr>
                        <a:t>Sharon Walker, Pastor</a:t>
                      </a:r>
                    </a:p>
                    <a:p>
                      <a:pPr marL="0" marR="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latin typeface="Arial Narrow" pitchFamily="34" charset="0"/>
                        </a:rPr>
                        <a:t>Shani Thompson, </a:t>
                      </a:r>
                      <a:r>
                        <a:rPr lang="en-US" sz="900" b="1" dirty="0">
                          <a:solidFill>
                            <a:schemeClr val="tx1"/>
                          </a:solidFill>
                          <a:latin typeface="Arial Narrow" pitchFamily="34" charset="0"/>
                        </a:rPr>
                        <a:t>CSO Rep</a:t>
                      </a:r>
                      <a:endParaRPr lang="en-US" sz="900" b="1" dirty="0">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latin typeface="Arial Narrow" pitchFamily="34" charset="0"/>
                        </a:rPr>
                        <a:t>Rev. Joann Uitenham, CSO</a:t>
                      </a:r>
                      <a:r>
                        <a:rPr lang="en-US" sz="900" b="1" baseline="0" dirty="0">
                          <a:latin typeface="Arial Narrow" pitchFamily="34" charset="0"/>
                        </a:rPr>
                        <a:t> Rep</a:t>
                      </a: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endParaRPr lang="en-US" sz="900" b="1" baseline="0" dirty="0">
                        <a:solidFill>
                          <a:schemeClr val="tx1"/>
                        </a:solidFill>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solidFill>
                            <a:schemeClr val="tx1"/>
                          </a:solidFill>
                          <a:latin typeface="Arial Narrow" pitchFamily="34" charset="0"/>
                        </a:rPr>
                        <a:t>Hank Young, CSO Rep</a:t>
                      </a:r>
                      <a:endParaRPr lang="en-US" sz="900" b="1" dirty="0">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900" b="1" dirty="0">
                          <a:latin typeface="Arial Narrow" pitchFamily="34" charset="0"/>
                        </a:rPr>
                        <a:t>Tony Majors, Sr. Pastor</a:t>
                      </a:r>
                    </a:p>
                    <a:p>
                      <a:pPr marL="0" marR="0" lvl="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292350" algn="l"/>
                        </a:tabLst>
                        <a:defRPr/>
                      </a:pPr>
                      <a:r>
                        <a:rPr lang="en-US" sz="900" b="1" dirty="0">
                          <a:latin typeface="Arial Narrow" pitchFamily="34" charset="0"/>
                          <a:hlinkClick r:id="rId13"/>
                        </a:rPr>
                        <a:t>fcciadmin@fccilvk.com</a:t>
                      </a:r>
                      <a:r>
                        <a:rPr lang="en-US" sz="900" b="1" dirty="0">
                          <a:latin typeface="Arial Narrow" pitchFamily="34" charset="0"/>
                        </a:rPr>
                        <a:t> </a:t>
                      </a:r>
                    </a:p>
                    <a:p>
                      <a:pPr>
                        <a:tabLst>
                          <a:tab pos="2292350" algn="l"/>
                        </a:tabLst>
                      </a:pPr>
                      <a:r>
                        <a:rPr lang="en-US" sz="900" b="1" dirty="0">
                          <a:latin typeface="Arial Narrow" pitchFamily="34" charset="0"/>
                          <a:ea typeface="Calibri"/>
                          <a:hlinkClick r:id="rId14"/>
                        </a:rPr>
                        <a:t>beautiful4women@gmail.com</a:t>
                      </a:r>
                      <a:endParaRPr lang="en-US" sz="900" b="1" dirty="0">
                        <a:latin typeface="Arial Narrow" pitchFamily="34" charset="0"/>
                        <a:ea typeface="Calibri"/>
                      </a:endParaRPr>
                    </a:p>
                    <a:p>
                      <a:pPr>
                        <a:tabLst>
                          <a:tab pos="2292350" algn="l"/>
                        </a:tabLst>
                      </a:pPr>
                      <a:r>
                        <a:rPr lang="en-US" sz="900" b="1" baseline="0" dirty="0">
                          <a:latin typeface="Arial Narrow" pitchFamily="34" charset="0"/>
                          <a:hlinkClick r:id="rId15"/>
                        </a:rPr>
                        <a:t>shaniothompson@hotmail.com</a:t>
                      </a:r>
                    </a:p>
                    <a:p>
                      <a:pPr marL="0" marR="0" lvl="0" indent="0" algn="l" defTabSz="914400" rtl="0" eaLnBrk="1" fontAlgn="auto" latinLnBrk="0" hangingPunct="1">
                        <a:lnSpc>
                          <a:spcPct val="100000"/>
                        </a:lnSpc>
                        <a:spcBef>
                          <a:spcPts val="0"/>
                        </a:spcBef>
                        <a:spcAft>
                          <a:spcPts val="0"/>
                        </a:spcAft>
                        <a:buClrTx/>
                        <a:buSzTx/>
                        <a:buFontTx/>
                        <a:buNone/>
                        <a:tabLst>
                          <a:tab pos="2292350" algn="l"/>
                        </a:tabLst>
                        <a:defRPr/>
                      </a:pPr>
                      <a:r>
                        <a:rPr lang="en-US" sz="900" b="1" baseline="0" dirty="0">
                          <a:latin typeface="Arial Narrow" pitchFamily="34" charset="0"/>
                          <a:hlinkClick r:id="rId15"/>
                        </a:rPr>
                        <a:t>juitenham@gmail.com</a:t>
                      </a:r>
                      <a:endParaRPr lang="en-US" sz="900" b="1" dirty="0">
                        <a:latin typeface="Arial Narrow" pitchFamily="34" charset="0"/>
                        <a:ea typeface="Calibri"/>
                      </a:endParaRPr>
                    </a:p>
                    <a:p>
                      <a:pPr>
                        <a:tabLst>
                          <a:tab pos="2292350" algn="l"/>
                        </a:tabLst>
                      </a:pPr>
                      <a:endParaRPr lang="en-US" sz="900" b="1" baseline="0" dirty="0">
                        <a:latin typeface="Arial Narrow" pitchFamily="34" charset="0"/>
                        <a:hlinkClick r:id="rId15"/>
                      </a:endParaRPr>
                    </a:p>
                    <a:p>
                      <a:pPr marL="0" marR="0" lvl="0" indent="0" algn="l" defTabSz="914400" rtl="0" eaLnBrk="1" fontAlgn="auto" latinLnBrk="0" hangingPunct="1">
                        <a:lnSpc>
                          <a:spcPct val="100000"/>
                        </a:lnSpc>
                        <a:spcBef>
                          <a:spcPts val="0"/>
                        </a:spcBef>
                        <a:spcAft>
                          <a:spcPts val="0"/>
                        </a:spcAft>
                        <a:buClrTx/>
                        <a:buSzTx/>
                        <a:buFontTx/>
                        <a:buNone/>
                        <a:tabLst>
                          <a:tab pos="2292350" algn="l"/>
                        </a:tabLst>
                        <a:defRPr/>
                      </a:pPr>
                      <a:r>
                        <a:rPr lang="en-US" sz="900" b="1" dirty="0">
                          <a:solidFill>
                            <a:schemeClr val="tx1"/>
                          </a:solidFill>
                          <a:latin typeface="Arial Narrow" pitchFamily="34" charset="0"/>
                          <a:hlinkClick r:id="rId16"/>
                        </a:rPr>
                        <a:t>Hankyoung711@yahoo.com</a:t>
                      </a:r>
                      <a:endParaRPr lang="en-US" sz="900" b="1" dirty="0">
                        <a:latin typeface="Arial Narrow"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2292350" algn="l"/>
                        </a:tabLst>
                        <a:defRPr/>
                      </a:pPr>
                      <a:r>
                        <a:rPr lang="en-US" sz="900" b="1" dirty="0">
                          <a:latin typeface="Arial Narrow" pitchFamily="34" charset="0"/>
                          <a:ea typeface="Calibri"/>
                          <a:hlinkClick r:id="rId17"/>
                        </a:rPr>
                        <a:t>tony.j.majors.civ@mail.mil</a:t>
                      </a:r>
                      <a:endParaRPr lang="en-US" sz="900" b="1" dirty="0">
                        <a:latin typeface="Arial Narrow" pitchFamily="34" charset="0"/>
                        <a:ea typeface="Calibri"/>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913-682-7770</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cs typeface="Times New Roman"/>
                        </a:rPr>
                        <a:t>913-240-8410</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cs typeface="Times New Roman"/>
                        </a:rPr>
                        <a:t>786-210-6562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913-775-0849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dirty="0">
                        <a:solidFill>
                          <a:schemeClr val="tx1"/>
                        </a:solidFill>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816-582-5191</a:t>
                      </a:r>
                      <a:endParaRPr lang="en-US" sz="900" b="1" dirty="0">
                        <a:latin typeface="Arial Narrow" pitchFamily="34"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cs typeface="Times New Roman"/>
                        </a:rPr>
                        <a:t>580-917-7331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8613672"/>
                  </a:ext>
                </a:extLst>
              </a:tr>
              <a:tr h="22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Kappa Alpha Psi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arrow" pitchFamily="34" charset="0"/>
                        </a:rPr>
                        <a:t>Hank Young, CSO Rep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itchFamily="34" charset="0"/>
                          <a:hlinkClick r:id="rId16"/>
                        </a:rPr>
                        <a:t>Hankyoung711@yahoo.com</a:t>
                      </a:r>
                      <a:endParaRPr lang="en-US" sz="900" b="1" dirty="0">
                        <a:solidFill>
                          <a:schemeClr val="tx1"/>
                        </a:solidFill>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itchFamily="34" charset="0"/>
                        </a:rPr>
                        <a:t>816-582-5191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3810">
                <a:tc>
                  <a:txBody>
                    <a:bodyPr/>
                    <a:lstStyle/>
                    <a:p>
                      <a:r>
                        <a:rPr lang="en-US" sz="900" b="1" dirty="0">
                          <a:latin typeface="Arial Narrow" pitchFamily="34" charset="0"/>
                        </a:rPr>
                        <a:t>Les Novelettes Club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Joann Uitenham, </a:t>
                      </a:r>
                      <a:r>
                        <a:rPr lang="en-US" sz="900" b="1" baseline="0" dirty="0">
                          <a:latin typeface="Arial Narrow" pitchFamily="34" charset="0"/>
                        </a:rPr>
                        <a:t>President</a:t>
                      </a:r>
                      <a:endParaRPr lang="en-US" sz="900" b="1" dirty="0">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Joyce Jones, </a:t>
                      </a:r>
                      <a:r>
                        <a:rPr lang="en-US" sz="900" b="1" dirty="0">
                          <a:solidFill>
                            <a:schemeClr val="tx1"/>
                          </a:solidFill>
                          <a:latin typeface="Arial Narrow" pitchFamily="34" charset="0"/>
                        </a:rPr>
                        <a:t>CSO Rep</a:t>
                      </a:r>
                    </a:p>
                    <a:p>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hlinkClick r:id="rId15"/>
                        </a:rPr>
                        <a:t>uitenham@gmail.com</a:t>
                      </a:r>
                      <a:endParaRPr lang="en-US" sz="900" b="1" dirty="0">
                        <a:solidFill>
                          <a:srgbClr val="FF0000"/>
                        </a:solidFill>
                        <a:latin typeface="Arial Narrow" pitchFamily="34" charset="0"/>
                      </a:endParaRPr>
                    </a:p>
                    <a:p>
                      <a:r>
                        <a:rPr lang="en-US" sz="900" b="1" dirty="0">
                          <a:latin typeface="Arial Narrow" pitchFamily="34" charset="0"/>
                          <a:hlinkClick r:id="rId18"/>
                        </a:rPr>
                        <a:t>wjonesjr@kc.rr.com</a:t>
                      </a:r>
                      <a:r>
                        <a:rPr lang="en-US" sz="900" b="1" dirty="0">
                          <a:latin typeface="Arial Narrow" pitchFamily="34" charset="0"/>
                        </a:rPr>
                        <a:t>   </a:t>
                      </a:r>
                      <a:r>
                        <a:rPr lang="en-US" sz="900" b="1" dirty="0">
                          <a:solidFill>
                            <a:srgbClr val="FF0000"/>
                          </a:solidFill>
                          <a:latin typeface="Arial Narrow" pitchFamily="34" charset="0"/>
                        </a:rPr>
                        <a:t>(text preferred)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913-775-0849</a:t>
                      </a:r>
                    </a:p>
                    <a:p>
                      <a:r>
                        <a:rPr lang="en-US" sz="900" b="1" dirty="0">
                          <a:latin typeface="Arial Narrow" pitchFamily="34" charset="0"/>
                        </a:rPr>
                        <a:t>913-683-9646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8140">
                <a:tc>
                  <a:txBody>
                    <a:bodyPr/>
                    <a:lstStyle/>
                    <a:p>
                      <a:r>
                        <a:rPr lang="en-US" sz="900" b="1" dirty="0">
                          <a:latin typeface="Arial Narrow" pitchFamily="34" charset="0"/>
                        </a:rPr>
                        <a:t>Mt Olive Lodge </a:t>
                      </a:r>
                      <a:r>
                        <a:rPr lang="en-US" sz="900" b="1" baseline="0" dirty="0">
                          <a:latin typeface="Arial Narrow" pitchFamily="34" charset="0"/>
                        </a:rPr>
                        <a:t>#3 (</a:t>
                      </a:r>
                      <a:r>
                        <a:rPr lang="en-US" sz="900" b="1" dirty="0">
                          <a:latin typeface="Arial Narrow" pitchFamily="34" charset="0"/>
                        </a:rPr>
                        <a:t>Prince Hall Masons)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Bruce Davis, Worshipful Master</a:t>
                      </a:r>
                    </a:p>
                    <a:p>
                      <a:r>
                        <a:rPr lang="en-US" sz="900" b="1" dirty="0">
                          <a:latin typeface="Arial Narrow" pitchFamily="34" charset="0"/>
                        </a:rPr>
                        <a:t>Duane Reece, CSO, Rep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19"/>
                        </a:rPr>
                        <a:t>bruce.davis2@yahoo.com</a:t>
                      </a:r>
                    </a:p>
                    <a:p>
                      <a:r>
                        <a:rPr lang="en-US" sz="900" b="1" dirty="0">
                          <a:latin typeface="Arial Narrow" pitchFamily="34" charset="0"/>
                          <a:hlinkClick r:id="rId19"/>
                        </a:rPr>
                        <a:t>happyjoc2004@yahoo.com</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913-775-1563</a:t>
                      </a:r>
                    </a:p>
                    <a:p>
                      <a:r>
                        <a:rPr lang="en-US" sz="900" b="1" dirty="0">
                          <a:latin typeface="Arial Narrow" pitchFamily="34" charset="0"/>
                        </a:rPr>
                        <a:t>850-241-2567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0">
                <a:tc>
                  <a:txBody>
                    <a:bodyPr/>
                    <a:lstStyle/>
                    <a:p>
                      <a:r>
                        <a:rPr lang="en-US" sz="900" b="1" dirty="0">
                          <a:latin typeface="Arial Narrow" pitchFamily="34" charset="0"/>
                        </a:rPr>
                        <a:t>Order of Eastern Star, Fidelity #9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rPr>
                        <a:t>Kimberly Reece</a:t>
                      </a:r>
                      <a:r>
                        <a:rPr lang="en-US" sz="900" b="1" dirty="0">
                          <a:latin typeface="Arial Narrow" pitchFamily="34" charset="0"/>
                        </a:rPr>
                        <a:t>, Worthy Matron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Regina McCullum</a:t>
                      </a:r>
                      <a:r>
                        <a:rPr lang="en-US" sz="900" b="1" baseline="0" dirty="0">
                          <a:latin typeface="Arial Narrow" pitchFamily="34" charset="0"/>
                        </a:rPr>
                        <a:t>, Secretary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20"/>
                        </a:rPr>
                        <a:t>cupid302002@yahoo.com</a:t>
                      </a:r>
                      <a:endParaRPr lang="en-US" sz="900" b="1" dirty="0">
                        <a:latin typeface="Arial Narrow" pitchFamily="34" charset="0"/>
                      </a:endParaRPr>
                    </a:p>
                    <a:p>
                      <a:r>
                        <a:rPr lang="en-US" sz="900" b="1" dirty="0">
                          <a:latin typeface="Arial Narrow" pitchFamily="34" charset="0"/>
                          <a:hlinkClick r:id="rId21"/>
                        </a:rPr>
                        <a:t>reginamccullum@yahoo.com</a:t>
                      </a:r>
                      <a:endParaRPr lang="en-US" sz="900" b="1" dirty="0">
                        <a:latin typeface="Arial Narrow" pitchFamily="34" charset="0"/>
                      </a:endParaRPr>
                    </a:p>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850-284-7121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913-683-1679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493607">
                <a:tc>
                  <a:txBody>
                    <a:bodyPr/>
                    <a:lstStyle/>
                    <a:p>
                      <a:r>
                        <a:rPr lang="en-US" sz="900" b="1" dirty="0">
                          <a:latin typeface="Arial Narrow" pitchFamily="34" charset="0"/>
                        </a:rPr>
                        <a:t>Omega Psi Phi  (OII)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Walt Williams, Basileus</a:t>
                      </a:r>
                    </a:p>
                    <a:p>
                      <a:r>
                        <a:rPr lang="en-US" sz="900" b="1" dirty="0">
                          <a:latin typeface="Arial Narrow" pitchFamily="34" charset="0"/>
                        </a:rPr>
                        <a:t>Adam Grines, CSO Rep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3"/>
                        </a:rPr>
                        <a:t>wwilli3525@aol.com</a:t>
                      </a:r>
                      <a:endParaRPr lang="en-US" sz="900" b="1" dirty="0">
                        <a:latin typeface="Arial Narrow" pitchFamily="34" charset="0"/>
                      </a:endParaRPr>
                    </a:p>
                    <a:p>
                      <a:r>
                        <a:rPr lang="en-US" sz="900" b="1" dirty="0">
                          <a:latin typeface="Arial Narrow" pitchFamily="34" charset="0"/>
                          <a:hlinkClick r:id="rId22"/>
                        </a:rPr>
                        <a:t>acgrines1911@gmail.com</a:t>
                      </a:r>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 913-547-2550</a:t>
                      </a:r>
                    </a:p>
                    <a:p>
                      <a:r>
                        <a:rPr lang="en-US" sz="900" b="1" dirty="0">
                          <a:latin typeface="Arial Narrow" pitchFamily="34" charset="0"/>
                        </a:rPr>
                        <a:t>601-686-1911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19557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72885" y="321708"/>
          <a:ext cx="8226979" cy="9693932"/>
        </p:xfrm>
        <a:graphic>
          <a:graphicData uri="http://schemas.openxmlformats.org/drawingml/2006/table">
            <a:tbl>
              <a:tblPr firstRow="1" bandRow="1">
                <a:tableStyleId>{5C22544A-7EE6-4342-B048-85BDC9FD1C3A}</a:tableStyleId>
              </a:tblPr>
              <a:tblGrid>
                <a:gridCol w="2732814">
                  <a:extLst>
                    <a:ext uri="{9D8B030D-6E8A-4147-A177-3AD203B41FA5}">
                      <a16:colId xmlns:a16="http://schemas.microsoft.com/office/drawing/2014/main" val="20000"/>
                    </a:ext>
                  </a:extLst>
                </a:gridCol>
                <a:gridCol w="1769319">
                  <a:extLst>
                    <a:ext uri="{9D8B030D-6E8A-4147-A177-3AD203B41FA5}">
                      <a16:colId xmlns:a16="http://schemas.microsoft.com/office/drawing/2014/main" val="20001"/>
                    </a:ext>
                  </a:extLst>
                </a:gridCol>
                <a:gridCol w="2509385">
                  <a:extLst>
                    <a:ext uri="{9D8B030D-6E8A-4147-A177-3AD203B41FA5}">
                      <a16:colId xmlns:a16="http://schemas.microsoft.com/office/drawing/2014/main" val="20002"/>
                    </a:ext>
                  </a:extLst>
                </a:gridCol>
                <a:gridCol w="1215461">
                  <a:extLst>
                    <a:ext uri="{9D8B030D-6E8A-4147-A177-3AD203B41FA5}">
                      <a16:colId xmlns:a16="http://schemas.microsoft.com/office/drawing/2014/main" val="20003"/>
                    </a:ext>
                  </a:extLst>
                </a:gridCol>
              </a:tblGrid>
              <a:tr h="294457">
                <a:tc>
                  <a:txBody>
                    <a:bodyPr/>
                    <a:lstStyle/>
                    <a:p>
                      <a:pPr algn="ctr"/>
                      <a:r>
                        <a:rPr lang="en-US" sz="1200" dirty="0">
                          <a:latin typeface="Arial Narrow" pitchFamily="34" charset="0"/>
                        </a:rPr>
                        <a:t>Organization</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POC</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Email address</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200" dirty="0">
                          <a:latin typeface="Arial Narrow" pitchFamily="34" charset="0"/>
                        </a:rPr>
                        <a:t>Phone</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7817">
                <a:tc>
                  <a:txBody>
                    <a:bodyPr/>
                    <a:lstStyle/>
                    <a:p>
                      <a:r>
                        <a:rPr lang="en-US" sz="900" b="1" dirty="0">
                          <a:latin typeface="Arial Narrow" pitchFamily="34" charset="0"/>
                        </a:rPr>
                        <a:t>Phi Beta Sigma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8241">
                <a:tc>
                  <a:txBody>
                    <a:bodyPr/>
                    <a:lstStyle/>
                    <a:p>
                      <a:r>
                        <a:rPr lang="en-US" sz="900" b="1" dirty="0">
                          <a:latin typeface="Arial Narrow" pitchFamily="34" charset="0"/>
                        </a:rPr>
                        <a:t>Richard</a:t>
                      </a:r>
                      <a:r>
                        <a:rPr lang="en-US" sz="900" b="1" baseline="0" dirty="0">
                          <a:latin typeface="Arial Narrow" pitchFamily="34" charset="0"/>
                        </a:rPr>
                        <a:t> Allen Cultural  Center and Museum</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Edna Wagner, Exec Director</a:t>
                      </a:r>
                    </a:p>
                    <a:p>
                      <a:r>
                        <a:rPr lang="en-US" sz="900" b="1" baseline="0" dirty="0">
                          <a:latin typeface="Arial Narrow" pitchFamily="34" charset="0"/>
                        </a:rPr>
                        <a:t>Wilbur Ferguson, Exec Board President</a:t>
                      </a:r>
                    </a:p>
                    <a:p>
                      <a:r>
                        <a:rPr lang="en-US" sz="900" b="1" baseline="0" dirty="0">
                          <a:latin typeface="Arial Narrow" pitchFamily="34" charset="0"/>
                        </a:rPr>
                        <a:t>William Wallace, CSO Ticket Broker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2"/>
                        </a:rPr>
                        <a:t>mrsednawagner@gmail.com</a:t>
                      </a:r>
                      <a:r>
                        <a:rPr lang="en-US" sz="900" b="1" dirty="0">
                          <a:latin typeface="Arial Narrow" pitchFamily="34" charset="0"/>
                        </a:rPr>
                        <a:t>  </a:t>
                      </a:r>
                      <a:r>
                        <a:rPr lang="en-US" sz="900" b="1" dirty="0">
                          <a:latin typeface="Arial Narrow" pitchFamily="34" charset="0"/>
                          <a:hlinkClick r:id="rId3"/>
                        </a:rPr>
                        <a:t>richardallenculturalcenter@yahoo.com</a:t>
                      </a:r>
                      <a:endParaRPr lang="en-US" sz="900" b="1" dirty="0">
                        <a:latin typeface="Arial Narrow" pitchFamily="34" charset="0"/>
                      </a:endParaRPr>
                    </a:p>
                    <a:p>
                      <a:r>
                        <a:rPr lang="en-US" sz="900" b="1" dirty="0">
                          <a:latin typeface="Arial Narrow" pitchFamily="34" charset="0"/>
                          <a:hlinkClick r:id="rId4"/>
                        </a:rPr>
                        <a:t>Wilbur@kc.rr.com</a:t>
                      </a:r>
                      <a:endParaRPr lang="en-US" sz="900" b="1" dirty="0">
                        <a:latin typeface="Arial Narrow" pitchFamily="34" charset="0"/>
                      </a:endParaRPr>
                    </a:p>
                    <a:p>
                      <a:r>
                        <a:rPr lang="en-US" sz="900" b="1" dirty="0">
                          <a:latin typeface="Arial Narrow" pitchFamily="34" charset="0"/>
                          <a:hlinkClick r:id="rId5"/>
                        </a:rPr>
                        <a:t>Wallace_william@twc.com</a:t>
                      </a:r>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703-203-0153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913-727-3284</a:t>
                      </a:r>
                    </a:p>
                    <a:p>
                      <a:r>
                        <a:rPr lang="en-US" sz="900" b="1" dirty="0">
                          <a:latin typeface="Arial Narrow" pitchFamily="34" charset="0"/>
                        </a:rPr>
                        <a:t>913-683-9450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00852">
                <a:tc>
                  <a:txBody>
                    <a:bodyPr/>
                    <a:lstStyle/>
                    <a:p>
                      <a:r>
                        <a:rPr lang="en-US" sz="900" b="1" dirty="0">
                          <a:latin typeface="Arial Narrow" pitchFamily="34" charset="0"/>
                        </a:rPr>
                        <a:t>ROCKS, Inc.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latin typeface="Arial Narrow" panose="020B0606020202030204" pitchFamily="34" charset="0"/>
                        </a:rPr>
                        <a:t>Irvin Jackson, President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err="1">
                          <a:solidFill>
                            <a:schemeClr val="tx1"/>
                          </a:solidFill>
                          <a:latin typeface="Arial Narrow" panose="020B0606020202030204" pitchFamily="34" charset="0"/>
                        </a:rPr>
                        <a:t>Deziree</a:t>
                      </a:r>
                      <a:r>
                        <a:rPr lang="en-US" sz="900" b="1" dirty="0">
                          <a:solidFill>
                            <a:schemeClr val="tx1"/>
                          </a:solidFill>
                          <a:latin typeface="Arial Narrow" panose="020B0606020202030204" pitchFamily="34" charset="0"/>
                        </a:rPr>
                        <a:t> Jemmott, CSO Rep (ILE </a:t>
                      </a:r>
                      <a:endParaRPr lang="en-US" sz="900" b="1" dirty="0">
                        <a:latin typeface="Arial Narrow" pitchFamily="34" charset="0"/>
                      </a:endParaRPr>
                    </a:p>
                    <a:p>
                      <a:r>
                        <a:rPr lang="en-US" sz="900" b="1" dirty="0">
                          <a:solidFill>
                            <a:schemeClr val="tx1"/>
                          </a:solidFill>
                          <a:latin typeface="Arial Narrow" panose="020B0606020202030204" pitchFamily="34" charset="0"/>
                        </a:rPr>
                        <a:t>Student)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chemeClr val="tx1"/>
                          </a:solidFill>
                        </a:rPr>
                        <a:t> </a:t>
                      </a:r>
                      <a:r>
                        <a:rPr lang="en-US" sz="900" b="1" dirty="0">
                          <a:solidFill>
                            <a:schemeClr val="tx1"/>
                          </a:solidFill>
                          <a:hlinkClick r:id="rId6"/>
                        </a:rPr>
                        <a:t>irvinwjackson@yahoo.com</a:t>
                      </a:r>
                      <a:endParaRPr lang="en-US" sz="900" b="1" dirty="0">
                        <a:solidFill>
                          <a:schemeClr val="tx1"/>
                        </a:solidFill>
                      </a:endParaRPr>
                    </a:p>
                    <a:p>
                      <a:r>
                        <a:rPr lang="en-US" sz="900" b="1" dirty="0">
                          <a:solidFill>
                            <a:schemeClr val="tx1"/>
                          </a:solidFill>
                          <a:hlinkClick r:id="rId7"/>
                        </a:rPr>
                        <a:t>dnjemmott5@gmail.com</a:t>
                      </a:r>
                      <a:r>
                        <a:rPr lang="en-US" sz="900" b="1" dirty="0">
                          <a:solidFill>
                            <a:schemeClr val="tx1"/>
                          </a:solidFill>
                        </a:rPr>
                        <a:t> </a:t>
                      </a:r>
                      <a:endParaRPr lang="en-US" sz="900" b="1" dirty="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u="none" dirty="0">
                          <a:solidFill>
                            <a:schemeClr val="tx1"/>
                          </a:solidFill>
                          <a:latin typeface="Arial Narrow" pitchFamily="34" charset="0"/>
                        </a:rPr>
                        <a:t>931-538-8819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Narrow" panose="020B0606020202030204" pitchFamily="34" charset="0"/>
                          <a:ea typeface="Calibri" panose="020F0502020204030204" pitchFamily="34" charset="0"/>
                        </a:rPr>
                        <a:t>913-704-9207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Narrow" panose="020B0606020202030204" pitchFamily="34" charset="0"/>
                        </a:rPr>
                        <a:t> </a:t>
                      </a:r>
                      <a:endParaRPr lang="en-US" sz="900" b="1" dirty="0">
                        <a:solidFill>
                          <a:srgbClr val="FF0000"/>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2019">
                <a:tc>
                  <a:txBody>
                    <a:bodyPr/>
                    <a:lstStyle/>
                    <a:p>
                      <a:r>
                        <a:rPr lang="en-US" sz="900" b="1" dirty="0">
                          <a:latin typeface="Arial Narrow" pitchFamily="34" charset="0"/>
                        </a:rPr>
                        <a:t>Sigma Gamma Rho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solidFill>
                            <a:srgbClr val="FF0000"/>
                          </a:solidFill>
                        </a:rPr>
                        <a:t>VACANT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53836">
                <a:tc>
                  <a:txBody>
                    <a:bodyPr/>
                    <a:lstStyle/>
                    <a:p>
                      <a:r>
                        <a:rPr lang="en-US" sz="900" b="1" dirty="0">
                          <a:latin typeface="Arial Narrow" pitchFamily="34" charset="0"/>
                        </a:rPr>
                        <a:t>Socialite Club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Louise Turner, President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Paula Cathey, Secretary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8"/>
                        </a:rPr>
                        <a:t>misslou1@sbcglobal.net</a:t>
                      </a:r>
                      <a:r>
                        <a:rPr lang="en-US" sz="900" b="1" dirty="0">
                          <a:latin typeface="Arial Narrow" pitchFamily="34" charset="0"/>
                        </a:rPr>
                        <a:t> </a:t>
                      </a:r>
                    </a:p>
                    <a:p>
                      <a:r>
                        <a:rPr lang="en-US" sz="900" b="1" dirty="0">
                          <a:latin typeface="Arial Narrow" pitchFamily="34" charset="0"/>
                          <a:hlinkClick r:id="rId9"/>
                        </a:rPr>
                        <a:t>kccathey@swbell.net</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913-240-6497</a:t>
                      </a:r>
                    </a:p>
                    <a:p>
                      <a:r>
                        <a:rPr lang="en-US" sz="900" b="1" dirty="0">
                          <a:latin typeface="Arial Narrow" pitchFamily="34" charset="0"/>
                        </a:rPr>
                        <a:t>913-240-9637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836">
                <a:tc>
                  <a:txBody>
                    <a:bodyPr/>
                    <a:lstStyle/>
                    <a:p>
                      <a:r>
                        <a:rPr lang="en-US" sz="900" b="1" dirty="0">
                          <a:latin typeface="Arial Narrow" pitchFamily="34" charset="0"/>
                        </a:rPr>
                        <a:t>Trio-EOC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Jorge  Holguin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Eric Patterson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10"/>
                        </a:rPr>
                        <a:t>jholguin@ku.edu</a:t>
                      </a:r>
                      <a:endParaRPr lang="en-US" sz="900" b="1" dirty="0">
                        <a:latin typeface="Arial Narrow" pitchFamily="34" charset="0"/>
                      </a:endParaRPr>
                    </a:p>
                    <a:p>
                      <a:r>
                        <a:rPr lang="en-US" sz="900" b="1" dirty="0">
                          <a:latin typeface="Arial Narrow" pitchFamily="34" charset="0"/>
                          <a:hlinkClick r:id="rId11"/>
                        </a:rPr>
                        <a:t>epatt@ku.edu</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913-608-7106</a:t>
                      </a:r>
                    </a:p>
                    <a:p>
                      <a:r>
                        <a:rPr lang="en-US" sz="900" b="1" dirty="0">
                          <a:latin typeface="Arial Narrow" pitchFamily="34" charset="0"/>
                        </a:rPr>
                        <a:t>913-915-8249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1927274"/>
                  </a:ext>
                </a:extLst>
              </a:tr>
              <a:tr h="294457">
                <a:tc>
                  <a:txBody>
                    <a:bodyPr/>
                    <a:lstStyle/>
                    <a:p>
                      <a:r>
                        <a:rPr lang="en-US" sz="900" b="1" dirty="0">
                          <a:latin typeface="Arial Narrow" pitchFamily="34" charset="0"/>
                        </a:rPr>
                        <a:t>Zeta Phi Beta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FF0000"/>
                          </a:solidFill>
                        </a:rPr>
                        <a:t>VACANT</a:t>
                      </a:r>
                    </a:p>
                    <a:p>
                      <a:endParaRPr lang="en-US" sz="9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FF0000"/>
                          </a:solidFill>
                        </a:rPr>
                        <a:t> VACANT</a:t>
                      </a:r>
                    </a:p>
                    <a:p>
                      <a:endParaRPr lang="en-US" sz="900" b="1"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FF0000"/>
                          </a:solidFill>
                        </a:rPr>
                        <a:t>VACANT</a:t>
                      </a:r>
                    </a:p>
                    <a:p>
                      <a:endParaRPr lang="en-US" sz="900" b="1"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168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James</a:t>
                      </a:r>
                      <a:r>
                        <a:rPr lang="en-US" sz="900" b="1" baseline="0" dirty="0">
                          <a:latin typeface="Arial Narrow" pitchFamily="34" charset="0"/>
                        </a:rPr>
                        <a:t> Taylor Lansing Memorial </a:t>
                      </a:r>
                      <a:r>
                        <a:rPr lang="en-US" sz="900" b="1" dirty="0">
                          <a:latin typeface="Arial Narrow" pitchFamily="34" charset="0"/>
                        </a:rPr>
                        <a:t>VFW Post 12003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 Felix Sanchez, Commander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Arial Narrow" pitchFamily="34" charset="0"/>
                          <a:ea typeface="Calibri"/>
                          <a:cs typeface="Times New Roman"/>
                        </a:rPr>
                        <a:t> </a:t>
                      </a:r>
                      <a:r>
                        <a:rPr lang="en-US" sz="900" b="1" u="sng" kern="1200" dirty="0">
                          <a:solidFill>
                            <a:schemeClr val="dk1"/>
                          </a:solidFill>
                          <a:effectLst/>
                          <a:latin typeface="Arial Narrow" panose="020B0606020202030204" pitchFamily="34" charset="0"/>
                          <a:ea typeface="+mn-ea"/>
                          <a:cs typeface="+mn-cs"/>
                          <a:hlinkClick r:id="rId12"/>
                        </a:rPr>
                        <a:t>fsanchezgw@gmail.com</a:t>
                      </a:r>
                      <a:r>
                        <a:rPr lang="en-US" sz="900" b="1" kern="1200" dirty="0">
                          <a:solidFill>
                            <a:schemeClr val="dk1"/>
                          </a:solidFill>
                          <a:effectLst/>
                          <a:latin typeface="Arial Narrow" panose="020B0606020202030204" pitchFamily="34" charset="0"/>
                          <a:ea typeface="+mn-ea"/>
                          <a:cs typeface="+mn-cs"/>
                        </a:rPr>
                        <a:t> </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ea typeface="Calibri"/>
                          <a:cs typeface="Times New Roman"/>
                        </a:rPr>
                        <a:t>316-253-1050</a:t>
                      </a:r>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287485">
                <a:tc>
                  <a:txBody>
                    <a:bodyPr/>
                    <a:lstStyle/>
                    <a:p>
                      <a:r>
                        <a:rPr lang="en-US" sz="900" b="1" dirty="0">
                          <a:latin typeface="Arial Narrow" pitchFamily="34" charset="0"/>
                        </a:rPr>
                        <a:t>CSO President</a:t>
                      </a:r>
                    </a:p>
                    <a:p>
                      <a:r>
                        <a:rPr lang="en-US" sz="900" b="1" dirty="0">
                          <a:latin typeface="Arial Narrow" pitchFamily="34" charset="0"/>
                        </a:rPr>
                        <a:t>CSO Vice President</a:t>
                      </a:r>
                    </a:p>
                    <a:p>
                      <a:r>
                        <a:rPr lang="en-US" sz="900" b="1" dirty="0">
                          <a:latin typeface="Arial Narrow" pitchFamily="34" charset="0"/>
                        </a:rPr>
                        <a:t>CSO Treasurer</a:t>
                      </a:r>
                    </a:p>
                    <a:p>
                      <a:r>
                        <a:rPr lang="en-US" sz="900" b="1" dirty="0">
                          <a:latin typeface="Arial Narrow" pitchFamily="34" charset="0"/>
                        </a:rPr>
                        <a:t>CSO</a:t>
                      </a:r>
                      <a:r>
                        <a:rPr lang="en-US" sz="900" b="1" baseline="0" dirty="0">
                          <a:latin typeface="Arial Narrow" pitchFamily="34" charset="0"/>
                        </a:rPr>
                        <a:t> Secretary</a:t>
                      </a:r>
                      <a:endParaRPr lang="en-US" sz="900" b="1" dirty="0">
                        <a:latin typeface="Arial Narrow" pitchFamily="34" charset="0"/>
                      </a:endParaRPr>
                    </a:p>
                    <a:p>
                      <a:r>
                        <a:rPr lang="en-US" sz="900" b="1" dirty="0">
                          <a:latin typeface="Arial Narrow" pitchFamily="34" charset="0"/>
                        </a:rPr>
                        <a:t>CSO</a:t>
                      </a:r>
                      <a:r>
                        <a:rPr lang="en-US" sz="900" b="1" baseline="0" dirty="0">
                          <a:latin typeface="Arial Narrow" pitchFamily="34" charset="0"/>
                        </a:rPr>
                        <a:t> Information Officer</a:t>
                      </a:r>
                      <a:endParaRPr lang="en-US" sz="900" b="1" dirty="0">
                        <a:latin typeface="Arial Narrow" pitchFamily="34" charset="0"/>
                      </a:endParaRPr>
                    </a:p>
                    <a:p>
                      <a:r>
                        <a:rPr lang="en-US" sz="900" b="1" dirty="0">
                          <a:latin typeface="Arial Narrow" pitchFamily="34" charset="0"/>
                        </a:rPr>
                        <a:t>CSO Chaplain</a:t>
                      </a:r>
                    </a:p>
                    <a:p>
                      <a:r>
                        <a:rPr lang="en-US" sz="900" b="1" dirty="0">
                          <a:latin typeface="Arial Narrow" pitchFamily="34" charset="0"/>
                        </a:rPr>
                        <a:t>CSO Catering  &amp; Food Services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CSO Audio &amp; Music Support</a:t>
                      </a:r>
                    </a:p>
                    <a:p>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Ron Coaxum</a:t>
                      </a:r>
                    </a:p>
                    <a:p>
                      <a:r>
                        <a:rPr lang="en-US" sz="900" b="1" baseline="0" dirty="0">
                          <a:latin typeface="Arial Narrow" pitchFamily="34" charset="0"/>
                        </a:rPr>
                        <a:t>Rik  Jackson</a:t>
                      </a:r>
                    </a:p>
                    <a:p>
                      <a:r>
                        <a:rPr lang="en-US" sz="900" b="1" dirty="0">
                          <a:latin typeface="Arial Narrow" pitchFamily="34" charset="0"/>
                        </a:rPr>
                        <a:t>Marcia Jackson</a:t>
                      </a:r>
                    </a:p>
                    <a:p>
                      <a:r>
                        <a:rPr lang="en-US" sz="900" b="1" dirty="0">
                          <a:latin typeface="Arial Narrow" pitchFamily="34" charset="0"/>
                        </a:rPr>
                        <a:t>Laura Coaxum</a:t>
                      </a:r>
                    </a:p>
                    <a:p>
                      <a:r>
                        <a:rPr lang="en-US" sz="900" b="1" dirty="0">
                          <a:solidFill>
                            <a:srgbClr val="FF0000"/>
                          </a:solidFill>
                        </a:rPr>
                        <a:t>VACANT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Rev. Joann Uitenham</a:t>
                      </a:r>
                    </a:p>
                    <a:p>
                      <a:r>
                        <a:rPr lang="en-US" sz="900" b="1" dirty="0">
                          <a:latin typeface="Arial Narrow" pitchFamily="34" charset="0"/>
                        </a:rPr>
                        <a:t>Debbie</a:t>
                      </a:r>
                      <a:r>
                        <a:rPr lang="en-US" sz="900" b="1" baseline="0" dirty="0">
                          <a:latin typeface="Arial Narrow" pitchFamily="34" charset="0"/>
                        </a:rPr>
                        <a:t> Pixley-Clark</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Walter McCullum</a:t>
                      </a:r>
                    </a:p>
                    <a:p>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hlinkClick r:id="rId13"/>
                        </a:rPr>
                        <a:t>rwcoaxum@gmail.com</a:t>
                      </a:r>
                      <a:r>
                        <a:rPr lang="en-US" sz="900" b="1" baseline="0" dirty="0">
                          <a:latin typeface="Arial Narrow" pitchFamily="34" charset="0"/>
                        </a:rPr>
                        <a:t> </a:t>
                      </a:r>
                      <a:endParaRPr lang="en-US" sz="900" b="1" dirty="0">
                        <a:latin typeface="Arial Narrow" pitchFamily="34" charset="0"/>
                      </a:endParaRPr>
                    </a:p>
                    <a:p>
                      <a:r>
                        <a:rPr lang="en-US" sz="900" b="1" dirty="0">
                          <a:latin typeface="Arial Narrow" pitchFamily="34" charset="0"/>
                          <a:hlinkClick r:id="rId14"/>
                        </a:rPr>
                        <a:t>Jikrackson@yahoo.com</a:t>
                      </a:r>
                      <a:r>
                        <a:rPr lang="en-US" sz="900" b="1" baseline="0" dirty="0">
                          <a:latin typeface="Arial Narrow" pitchFamily="34" charset="0"/>
                        </a:rPr>
                        <a:t> </a:t>
                      </a:r>
                      <a:endParaRPr lang="en-US" sz="900" b="1" dirty="0">
                        <a:latin typeface="Arial Narrow" pitchFamily="34" charset="0"/>
                      </a:endParaRPr>
                    </a:p>
                    <a:p>
                      <a:r>
                        <a:rPr lang="en-US" sz="800" b="1" dirty="0">
                          <a:latin typeface="Arial Narrow" pitchFamily="34" charset="0"/>
                          <a:hlinkClick r:id="rId15"/>
                        </a:rPr>
                        <a:t>marcia.</a:t>
                      </a:r>
                      <a:r>
                        <a:rPr lang="en-US" sz="800" b="1" dirty="0" err="1">
                          <a:latin typeface="Arial Narrow" pitchFamily="34" charset="0"/>
                          <a:hlinkClick r:id="rId15"/>
                        </a:rPr>
                        <a:t>jackson</a:t>
                      </a:r>
                      <a:r>
                        <a:rPr lang="en-US" sz="800" b="1" dirty="0">
                          <a:latin typeface="Arial Narrow" pitchFamily="34" charset="0"/>
                          <a:hlinkClick r:id="rId15"/>
                        </a:rPr>
                        <a:t>@.ks.gov</a:t>
                      </a:r>
                      <a:endParaRPr lang="en-US" sz="800" b="1" dirty="0">
                        <a:latin typeface="Arial Narrow" pitchFamily="34" charset="0"/>
                      </a:endParaRPr>
                    </a:p>
                    <a:p>
                      <a:r>
                        <a:rPr lang="en-US" sz="900" b="1" dirty="0">
                          <a:latin typeface="Arial Narrow" pitchFamily="34" charset="0"/>
                          <a:hlinkClick r:id="rId16"/>
                        </a:rPr>
                        <a:t>lcoaxum@kc.rr.com</a:t>
                      </a:r>
                      <a:endParaRPr lang="en-US" sz="900" b="1" dirty="0">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 </a:t>
                      </a:r>
                      <a:r>
                        <a:rPr lang="en-US" sz="900" b="1" dirty="0">
                          <a:solidFill>
                            <a:srgbClr val="FF0000"/>
                          </a:solidFill>
                        </a:rPr>
                        <a:t>VACANT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a:latin typeface="Arial Narrow" pitchFamily="34" charset="0"/>
                          <a:hlinkClick r:id="rId17"/>
                        </a:rPr>
                        <a:t>juitenham@gmail.com</a:t>
                      </a:r>
                      <a:endParaRPr lang="en-US" sz="900" b="1" baseline="0" dirty="0">
                        <a:latin typeface="Arial Narrow" pitchFamily="34" charset="0"/>
                      </a:endParaRPr>
                    </a:p>
                    <a:p>
                      <a:r>
                        <a:rPr lang="en-US" sz="900" b="1" dirty="0">
                          <a:latin typeface="Arial Narrow" pitchFamily="34" charset="0"/>
                          <a:hlinkClick r:id="rId18"/>
                        </a:rPr>
                        <a:t>dpdance4life@gmail.com</a:t>
                      </a:r>
                      <a:endParaRPr lang="en-US" sz="900" b="1" dirty="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hlinkClick r:id="rId19"/>
                        </a:rPr>
                        <a:t>Wmccullum@stjoewireless.com</a:t>
                      </a:r>
                      <a:endParaRPr lang="en-US" sz="900" b="1" dirty="0">
                        <a:latin typeface="Arial Narrow" pitchFamily="34" charset="0"/>
                      </a:endParaRPr>
                    </a:p>
                    <a:p>
                      <a:r>
                        <a:rPr lang="en-US" sz="900" b="1" dirty="0">
                          <a:latin typeface="Arial Narrow" pitchFamily="34" charset="0"/>
                        </a:rPr>
                        <a:t> </a:t>
                      </a:r>
                    </a:p>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b="1" dirty="0">
                          <a:latin typeface="Arial Narrow" pitchFamily="34" charset="0"/>
                        </a:rPr>
                        <a:t>913-240-1908</a:t>
                      </a:r>
                    </a:p>
                    <a:p>
                      <a:r>
                        <a:rPr lang="en-US" sz="900" b="1" dirty="0">
                          <a:latin typeface="Arial Narrow" pitchFamily="34" charset="0"/>
                        </a:rPr>
                        <a:t>913-240-5359</a:t>
                      </a:r>
                    </a:p>
                    <a:p>
                      <a:r>
                        <a:rPr lang="en-US" sz="900" b="1" dirty="0">
                          <a:latin typeface="Arial Narrow" pitchFamily="34" charset="0"/>
                        </a:rPr>
                        <a:t>913-680-2274</a:t>
                      </a:r>
                    </a:p>
                    <a:p>
                      <a:r>
                        <a:rPr lang="en-US" sz="900" b="1" dirty="0">
                          <a:latin typeface="Arial Narrow" pitchFamily="34" charset="0"/>
                        </a:rPr>
                        <a:t>913-306-2011</a:t>
                      </a:r>
                    </a:p>
                    <a:p>
                      <a:r>
                        <a:rPr lang="en-US" sz="900" b="1" dirty="0">
                          <a:solidFill>
                            <a:srgbClr val="FF0000"/>
                          </a:solidFill>
                        </a:rPr>
                        <a:t>VACANT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913-775-0849</a:t>
                      </a:r>
                    </a:p>
                    <a:p>
                      <a:r>
                        <a:rPr lang="en-US" sz="900" b="1" dirty="0">
                          <a:latin typeface="Arial Narrow" pitchFamily="34" charset="0"/>
                        </a:rPr>
                        <a:t>913-306-4072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Narrow" pitchFamily="34" charset="0"/>
                        </a:rPr>
                        <a:t>913-683-4675</a:t>
                      </a:r>
                    </a:p>
                    <a:p>
                      <a:r>
                        <a:rPr lang="en-US" sz="900" b="1" dirty="0">
                          <a:latin typeface="Arial Narrow"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287485">
                <a:tc>
                  <a:txBody>
                    <a:bodyPr/>
                    <a:lstStyle/>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900" b="1" dirty="0">
                        <a:latin typeface="Arial Narrow"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4805133"/>
                  </a:ext>
                </a:extLst>
              </a:tr>
            </a:tbl>
          </a:graphicData>
        </a:graphic>
      </p:graphicFrame>
      <p:sp>
        <p:nvSpPr>
          <p:cNvPr id="2" name="Footer Placeholder 1"/>
          <p:cNvSpPr>
            <a:spLocks noGrp="1"/>
          </p:cNvSpPr>
          <p:nvPr>
            <p:ph type="ftr" sz="quarter" idx="11"/>
          </p:nvPr>
        </p:nvSpPr>
        <p:spPr/>
        <p:txBody>
          <a:bodyPr/>
          <a:lstStyle/>
          <a:p>
            <a:r>
              <a:rPr lang="en-US" dirty="0"/>
              <a:t>AS OF Jan 8, 2018</a:t>
            </a:r>
          </a:p>
          <a:p>
            <a:endParaRPr lang="en-US" dirty="0"/>
          </a:p>
        </p:txBody>
      </p:sp>
      <p:sp>
        <p:nvSpPr>
          <p:cNvPr id="5" name="Slide Number Placeholder 4"/>
          <p:cNvSpPr>
            <a:spLocks noGrp="1"/>
          </p:cNvSpPr>
          <p:nvPr>
            <p:ph type="sldNum" sz="quarter" idx="12"/>
          </p:nvPr>
        </p:nvSpPr>
        <p:spPr/>
        <p:txBody>
          <a:bodyPr/>
          <a:lstStyle/>
          <a:p>
            <a:fld id="{C8F02F1A-734A-4142-9B61-F24975C0F018}" type="slidenum">
              <a:rPr lang="en-US" smtClean="0"/>
              <a:pPr/>
              <a:t>4</a:t>
            </a:fld>
            <a:endParaRPr lang="en-US"/>
          </a:p>
        </p:txBody>
      </p:sp>
    </p:spTree>
    <p:extLst>
      <p:ext uri="{BB962C8B-B14F-4D97-AF65-F5344CB8AC3E}">
        <p14:creationId xmlns:p14="http://schemas.microsoft.com/office/powerpoint/2010/main" val="4257083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800</Words>
  <Application>Microsoft Office PowerPoint</Application>
  <PresentationFormat>On-screen Show (4:3)</PresentationFormat>
  <Paragraphs>243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Calibri</vt:lpstr>
      <vt:lpstr>Symbol</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Laura Coaxum</cp:lastModifiedBy>
  <cp:revision>35</cp:revision>
  <cp:lastPrinted>2018-01-22T19:58:01Z</cp:lastPrinted>
  <dcterms:created xsi:type="dcterms:W3CDTF">2014-12-17T20:19:55Z</dcterms:created>
  <dcterms:modified xsi:type="dcterms:W3CDTF">2018-01-22T19:58:12Z</dcterms:modified>
</cp:coreProperties>
</file>