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1" r:id="rId2"/>
    <p:sldId id="267" r:id="rId3"/>
    <p:sldId id="290" r:id="rId4"/>
    <p:sldId id="291" r:id="rId5"/>
    <p:sldId id="296" r:id="rId6"/>
    <p:sldId id="285" r:id="rId7"/>
    <p:sldId id="292" r:id="rId8"/>
    <p:sldId id="301" r:id="rId9"/>
    <p:sldId id="293" r:id="rId10"/>
    <p:sldId id="298" r:id="rId11"/>
    <p:sldId id="300" r:id="rId12"/>
    <p:sldId id="289" r:id="rId13"/>
    <p:sldId id="288" r:id="rId14"/>
    <p:sldId id="297" r:id="rId15"/>
    <p:sldId id="299" r:id="rId16"/>
    <p:sldId id="302" r:id="rId17"/>
    <p:sldId id="279" r:id="rId18"/>
    <p:sldId id="274"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1" autoAdjust="0"/>
    <p:restoredTop sz="94619" autoAdjust="0"/>
  </p:normalViewPr>
  <p:slideViewPr>
    <p:cSldViewPr>
      <p:cViewPr varScale="1">
        <p:scale>
          <a:sx n="85" d="100"/>
          <a:sy n="85" d="100"/>
        </p:scale>
        <p:origin x="-84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584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B748FDF-0354-463B-9559-3E5A2009EB76}" type="datetimeFigureOut">
              <a:rPr lang="en-US"/>
              <a:pPr/>
              <a:t>4/11/2013</a:t>
            </a:fld>
            <a:endParaRPr lang="en-US" dirty="0"/>
          </a:p>
        </p:txBody>
      </p:sp>
      <p:sp>
        <p:nvSpPr>
          <p:cNvPr id="3584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584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4F75E-D965-4C09-94F2-A963AFA91104}"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lvl1pPr defTabSz="935038">
              <a:defRPr sz="1200">
                <a:latin typeface="Calibri" pitchFamily="34" charset="0"/>
              </a:defRPr>
            </a:lvl1pPr>
          </a:lstStyle>
          <a:p>
            <a:pPr>
              <a:defRPr/>
            </a:pPr>
            <a:endParaRPr lang="en-US" dirty="0"/>
          </a:p>
        </p:txBody>
      </p:sp>
      <p:sp>
        <p:nvSpPr>
          <p:cNvPr id="22531"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lvl1pPr algn="r" defTabSz="935038">
              <a:defRPr sz="1200">
                <a:latin typeface="Calibri" pitchFamily="34" charset="0"/>
              </a:defRPr>
            </a:lvl1pPr>
          </a:lstStyle>
          <a:p>
            <a:pPr>
              <a:defRPr/>
            </a:pPr>
            <a:fld id="{8C5AA1C6-FF6B-4FBD-B789-B043330C68F2}" type="datetimeFigureOut">
              <a:rPr lang="en-US"/>
              <a:pPr>
                <a:defRPr/>
              </a:pPr>
              <a:t>4/11/2013</a:t>
            </a:fld>
            <a:endParaRPr lang="en-US" dirty="0"/>
          </a:p>
        </p:txBody>
      </p:sp>
      <p:sp>
        <p:nvSpPr>
          <p:cNvPr id="1331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534" tIns="46767" rIns="93534" bIns="46767" numCol="1" anchor="b" anchorCtr="0" compatLnSpc="1">
            <a:prstTxWarp prst="textNoShape">
              <a:avLst/>
            </a:prstTxWarp>
          </a:bodyPr>
          <a:lstStyle>
            <a:lvl1pPr defTabSz="935038">
              <a:defRPr sz="1200">
                <a:latin typeface="Calibri" pitchFamily="34" charset="0"/>
              </a:defRPr>
            </a:lvl1pPr>
          </a:lstStyle>
          <a:p>
            <a:pPr>
              <a:defRPr/>
            </a:pPr>
            <a:endParaRPr lang="en-US" dirty="0"/>
          </a:p>
        </p:txBody>
      </p:sp>
      <p:sp>
        <p:nvSpPr>
          <p:cNvPr id="2253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534" tIns="46767" rIns="93534" bIns="46767" numCol="1" anchor="b" anchorCtr="0" compatLnSpc="1">
            <a:prstTxWarp prst="textNoShape">
              <a:avLst/>
            </a:prstTxWarp>
          </a:bodyPr>
          <a:lstStyle>
            <a:lvl1pPr algn="r" defTabSz="935038">
              <a:defRPr sz="1200">
                <a:latin typeface="Calibri" pitchFamily="34" charset="0"/>
              </a:defRPr>
            </a:lvl1pPr>
          </a:lstStyle>
          <a:p>
            <a:pPr>
              <a:defRPr/>
            </a:pPr>
            <a:fld id="{EFD61A89-4A65-4C96-A5EA-E61CF6C3205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D61A89-4A65-4C96-A5EA-E61CF6C3205D}" type="slidenum">
              <a:rPr lang="en-US" smtClean="0"/>
              <a:pPr>
                <a:defRPr/>
              </a:pPr>
              <a:t>17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D128721-3638-46EF-A426-917401B26204}" type="datetime1">
              <a:rPr lang="en-US"/>
              <a:pPr>
                <a:defRPr/>
              </a:pPr>
              <a:t>4/11/2013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54CAE8-414D-45C8-B9F0-B0FB2BB10C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820A9D-E91E-40FB-A90B-5E738EB94D3A}" type="datetime1">
              <a:rPr lang="en-US"/>
              <a:pPr>
                <a:defRPr/>
              </a:pPr>
              <a:t>4/11/2013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49F1BD-DAE2-4E96-AEE6-C19772C0D2D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10BC55-B18E-46F0-BD9A-824596B4EE9F}" type="datetime1">
              <a:rPr lang="en-US"/>
              <a:pPr>
                <a:defRPr/>
              </a:pPr>
              <a:t>4/11/2013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B88170C-9F29-487E-A2E5-E0267888DF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3EF4E2-4BB7-403C-BBB5-04E643045C24}" type="datetime1">
              <a:rPr lang="en-US"/>
              <a:pPr>
                <a:defRPr/>
              </a:pPr>
              <a:t>4/11/2013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2BBA77-C536-4240-A77D-AC748C082B8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7F9AC5-5A45-48A5-A020-636823B69184}" type="datetime1">
              <a:rPr lang="en-US"/>
              <a:pPr>
                <a:defRPr/>
              </a:pPr>
              <a:t>4/11/2013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2534AD3-4B82-4E13-A75E-EE5A7B29E7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89B8C8-7465-416C-9572-34F816B6B79B}" type="datetime1">
              <a:rPr lang="en-US"/>
              <a:pPr>
                <a:defRPr/>
              </a:pPr>
              <a:t>4/11/2013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11F5DC4-C279-43FB-A0D4-85FB32D1F23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60C1E0-1BFE-4313-80E0-62638AA3E8B1}" type="datetime1">
              <a:rPr lang="en-US"/>
              <a:pPr>
                <a:defRPr/>
              </a:pPr>
              <a:t>4/11/2013</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22A80F-44BE-433B-AA8E-3EFFA2D2489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6FDB1D-EE6F-4C8A-91CB-6DF2A339C435}" type="datetime1">
              <a:rPr lang="en-US"/>
              <a:pPr>
                <a:defRPr/>
              </a:pPr>
              <a:t>4/11/2013</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7DC5A18-5974-4606-B437-23C5845AE68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EB7D7F-45D4-4AF1-932A-7FFC4958DE8F}" type="datetime1">
              <a:rPr lang="en-US"/>
              <a:pPr>
                <a:defRPr/>
              </a:pPr>
              <a:t>4/11/2013</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0DD9A64-E31A-413D-A05B-7D84D03714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57232F-4494-43ED-8CCB-FB9BBA631010}" type="datetime1">
              <a:rPr lang="en-US"/>
              <a:pPr>
                <a:defRPr/>
              </a:pPr>
              <a:t>4/11/2013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72324F-2453-4356-A8B0-4E224D8D001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D17982-B539-4DCE-92E0-5AE6806713DF}" type="datetime1">
              <a:rPr lang="en-US"/>
              <a:pPr>
                <a:defRPr/>
              </a:pPr>
              <a:t>4/11/2013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0CF55D7-1D9D-42B9-8FA3-377C9E79562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AC97B4A-2C22-4F6E-987E-E260F57E1052}" type="datetime1">
              <a:rPr lang="en-US"/>
              <a:pPr>
                <a:defRPr/>
              </a:pPr>
              <a:t>4/11/2013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3A2C42-639F-4530-8DD7-7522E49A07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lcoaxum@kc.rr.co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bjpartycenter.co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lvncso.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info@lvncso.or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karelb1911@msn.com" TargetMode="External"/><Relationship Id="rId13" Type="http://schemas.openxmlformats.org/officeDocument/2006/relationships/hyperlink" Target="mailto:tony.j.majors.civ@mail.mil" TargetMode="External"/><Relationship Id="rId3" Type="http://schemas.openxmlformats.org/officeDocument/2006/relationships/hyperlink" Target="mailto:vengeance4rdi@aol.com" TargetMode="External"/><Relationship Id="rId7" Type="http://schemas.openxmlformats.org/officeDocument/2006/relationships/hyperlink" Target="mailto:angiethomas817@kc.rr.com" TargetMode="External"/><Relationship Id="rId12" Type="http://schemas.openxmlformats.org/officeDocument/2006/relationships/hyperlink" Target="mailto:Joann.Uitenham@us.army.mil" TargetMode="External"/><Relationship Id="rId17" Type="http://schemas.openxmlformats.org/officeDocument/2006/relationships/hyperlink" Target="mailto:wilbur@kc.rr.com" TargetMode="External"/><Relationship Id="rId2" Type="http://schemas.openxmlformats.org/officeDocument/2006/relationships/hyperlink" Target="mailto:williams.joyce52@yahoo.com" TargetMode="External"/><Relationship Id="rId16" Type="http://schemas.openxmlformats.org/officeDocument/2006/relationships/hyperlink" Target="mailto:joseph.clark@sbcglobal.net" TargetMode="External"/><Relationship Id="rId1" Type="http://schemas.openxmlformats.org/officeDocument/2006/relationships/slideLayout" Target="../slideLayouts/slideLayout1.xml"/><Relationship Id="rId6" Type="http://schemas.openxmlformats.org/officeDocument/2006/relationships/hyperlink" Target="mailto:annmoss@hotmail.com" TargetMode="External"/><Relationship Id="rId11" Type="http://schemas.openxmlformats.org/officeDocument/2006/relationships/hyperlink" Target="mailto:peaches.flucas686@gmail.com" TargetMode="External"/><Relationship Id="rId5" Type="http://schemas.openxmlformats.org/officeDocument/2006/relationships/hyperlink" Target="mailto:greaterkcbig@gmail.com" TargetMode="External"/><Relationship Id="rId15" Type="http://schemas.openxmlformats.org/officeDocument/2006/relationships/hyperlink" Target="mailto:pmwade32@yahoo.com" TargetMode="External"/><Relationship Id="rId10" Type="http://schemas.openxmlformats.org/officeDocument/2006/relationships/hyperlink" Target="mailto:wjonesjr@kc.rr.com" TargetMode="External"/><Relationship Id="rId4" Type="http://schemas.openxmlformats.org/officeDocument/2006/relationships/hyperlink" Target="mailto:Michael.d.law@us.army.mil" TargetMode="External"/><Relationship Id="rId9" Type="http://schemas.openxmlformats.org/officeDocument/2006/relationships/hyperlink" Target="mailto:Ollie.baker@ymail.com" TargetMode="External"/><Relationship Id="rId14" Type="http://schemas.openxmlformats.org/officeDocument/2006/relationships/hyperlink" Target="mailto:c.cannon73@gmail.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brian.adamson@us.army.mil" TargetMode="External"/><Relationship Id="rId13" Type="http://schemas.openxmlformats.org/officeDocument/2006/relationships/hyperlink" Target="mailto:Fsanchez1@kc.rr.com" TargetMode="External"/><Relationship Id="rId3" Type="http://schemas.openxmlformats.org/officeDocument/2006/relationships/hyperlink" Target="mailto:Kathaleen.cannon@gmail.com" TargetMode="External"/><Relationship Id="rId7" Type="http://schemas.openxmlformats.org/officeDocument/2006/relationships/hyperlink" Target="mailto:smcmsc@juno.com" TargetMode="External"/><Relationship Id="rId12" Type="http://schemas.openxmlformats.org/officeDocument/2006/relationships/hyperlink" Target="mailto:amycarol74@aol.com" TargetMode="External"/><Relationship Id="rId2" Type="http://schemas.openxmlformats.org/officeDocument/2006/relationships/hyperlink" Target="mailto:misslou1@sbcglobal.net" TargetMode="External"/><Relationship Id="rId16" Type="http://schemas.openxmlformats.org/officeDocument/2006/relationships/hyperlink" Target="mailto:annsmoss@hotmail.com" TargetMode="External"/><Relationship Id="rId1" Type="http://schemas.openxmlformats.org/officeDocument/2006/relationships/slideLayout" Target="../slideLayouts/slideLayout1.xml"/><Relationship Id="rId6" Type="http://schemas.openxmlformats.org/officeDocument/2006/relationships/hyperlink" Target="mailto:pabass@aol.com" TargetMode="External"/><Relationship Id="rId11" Type="http://schemas.openxmlformats.org/officeDocument/2006/relationships/hyperlink" Target="mailto:totegr@aol.com" TargetMode="External"/><Relationship Id="rId5" Type="http://schemas.openxmlformats.org/officeDocument/2006/relationships/hyperlink" Target="mailto:dbennett1914@gmail.com" TargetMode="External"/><Relationship Id="rId15" Type="http://schemas.openxmlformats.org/officeDocument/2006/relationships/hyperlink" Target="mailto:vengeance4rdi@aol.com" TargetMode="External"/><Relationship Id="rId10" Type="http://schemas.openxmlformats.org/officeDocument/2006/relationships/hyperlink" Target="mailto:sarah.scriven@us.army.mil" TargetMode="External"/><Relationship Id="rId4" Type="http://schemas.openxmlformats.org/officeDocument/2006/relationships/hyperlink" Target="mailto:rbjeter10@aol.com" TargetMode="External"/><Relationship Id="rId9" Type="http://schemas.openxmlformats.org/officeDocument/2006/relationships/hyperlink" Target="mailto:majikprincess@gmail.com" TargetMode="External"/><Relationship Id="rId14" Type="http://schemas.openxmlformats.org/officeDocument/2006/relationships/hyperlink" Target="mailto:dallas.eubanks@us.army.mi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DD128721-3638-46EF-A426-917401B26204}" type="datetime1">
              <a:rPr lang="en-US" smtClean="0"/>
              <a:pPr>
                <a:defRPr/>
              </a:pPr>
              <a:t>4/11/2013</a:t>
            </a:fld>
            <a:endParaRPr lang="en-US" dirty="0"/>
          </a:p>
        </p:txBody>
      </p:sp>
      <p:sp>
        <p:nvSpPr>
          <p:cNvPr id="5" name="Slide Number Placeholder 4"/>
          <p:cNvSpPr>
            <a:spLocks noGrp="1"/>
          </p:cNvSpPr>
          <p:nvPr>
            <p:ph type="sldNum" sz="quarter" idx="12"/>
          </p:nvPr>
        </p:nvSpPr>
        <p:spPr/>
        <p:txBody>
          <a:bodyPr/>
          <a:lstStyle/>
          <a:p>
            <a:pPr>
              <a:defRPr/>
            </a:pPr>
            <a:fld id="{F654CAE8-414D-45C8-B9F0-B0FB2BB10C43}" type="slidenum">
              <a:rPr lang="en-US" smtClean="0"/>
              <a:pPr>
                <a:defRPr/>
              </a:pPr>
              <a:t>1</a:t>
            </a:fld>
            <a:endParaRPr lang="en-US" dirty="0"/>
          </a:p>
        </p:txBody>
      </p:sp>
      <p:sp>
        <p:nvSpPr>
          <p:cNvPr id="7" name="Rectangle 6"/>
          <p:cNvSpPr/>
          <p:nvPr/>
        </p:nvSpPr>
        <p:spPr>
          <a:xfrm>
            <a:off x="0" y="162580"/>
            <a:ext cx="9144000" cy="523220"/>
          </a:xfrm>
          <a:prstGeom prst="rect">
            <a:avLst/>
          </a:prstGeom>
          <a:noFill/>
        </p:spPr>
        <p:txBody>
          <a:bodyPr wrap="square" lIns="91440" tIns="45720" rIns="91440" bIns="45720">
            <a:spAutoFit/>
          </a:bodyPr>
          <a:lstStyle/>
          <a:p>
            <a:pPr algn="ct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Leavenworth Community Service Organization</a:t>
            </a:r>
            <a:endPar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4" name="Rectangle 33"/>
          <p:cNvSpPr/>
          <p:nvPr/>
        </p:nvSpPr>
        <p:spPr>
          <a:xfrm>
            <a:off x="1600200" y="838200"/>
            <a:ext cx="6172200" cy="523220"/>
          </a:xfrm>
          <a:prstGeom prst="rect">
            <a:avLst/>
          </a:prstGeom>
          <a:noFill/>
        </p:spPr>
        <p:txBody>
          <a:bodyPr wrap="square" lIns="91440" tIns="45720" rIns="91440" bIns="45720">
            <a:spAutoFit/>
          </a:bodyPr>
          <a:lstStyle/>
          <a:p>
            <a:pPr algn="ct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Quarterly Meeting – April 2013</a:t>
            </a:r>
            <a:endPar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43" name="TextBox 42"/>
          <p:cNvSpPr txBox="1"/>
          <p:nvPr/>
        </p:nvSpPr>
        <p:spPr>
          <a:xfrm>
            <a:off x="1219200" y="4221540"/>
            <a:ext cx="6705600" cy="1569660"/>
          </a:xfrm>
          <a:prstGeom prst="rect">
            <a:avLst/>
          </a:prstGeom>
          <a:noFill/>
        </p:spPr>
        <p:txBody>
          <a:bodyPr wrap="square" rtlCol="0">
            <a:spAutoFit/>
          </a:bodyPr>
          <a:lstStyle/>
          <a:p>
            <a:pPr algn="ctr"/>
            <a:r>
              <a:rPr lang="en-US" sz="3200" dirty="0" smtClean="0"/>
              <a:t>Please sign-in and pick up a copy of today’s agenda and the minutes from the January 10, 2013 meeting.</a:t>
            </a:r>
            <a:endParaRPr lang="en-US" sz="3200" dirty="0"/>
          </a:p>
        </p:txBody>
      </p:sp>
      <p:pic>
        <p:nvPicPr>
          <p:cNvPr id="21506" name="Picture 2" descr="http://u.jimdo.com/www21/o/se71efdb4bc1f6010/img/ia9d079f5217b8841/1357337695/std/image.jpg"/>
          <p:cNvPicPr>
            <a:picLocks noChangeAspect="1" noChangeArrowheads="1"/>
          </p:cNvPicPr>
          <p:nvPr/>
        </p:nvPicPr>
        <p:blipFill>
          <a:blip r:embed="rId2" cstate="print"/>
          <a:srcRect l="3846" t="6879"/>
          <a:stretch>
            <a:fillRect/>
          </a:stretch>
        </p:blipFill>
        <p:spPr bwMode="auto">
          <a:xfrm>
            <a:off x="2280460" y="1524000"/>
            <a:ext cx="4729940" cy="25612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4/11/2013</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10</a:t>
            </a:fld>
            <a:endParaRPr lang="en-US" dirty="0"/>
          </a:p>
        </p:txBody>
      </p:sp>
      <p:sp>
        <p:nvSpPr>
          <p:cNvPr id="4" name="TextBox 3"/>
          <p:cNvSpPr txBox="1"/>
          <p:nvPr/>
        </p:nvSpPr>
        <p:spPr>
          <a:xfrm>
            <a:off x="1295400" y="381000"/>
            <a:ext cx="6553200" cy="461665"/>
          </a:xfrm>
          <a:prstGeom prst="rect">
            <a:avLst/>
          </a:prstGeom>
          <a:noFill/>
        </p:spPr>
        <p:txBody>
          <a:bodyPr wrap="square" rtlCol="0">
            <a:spAutoFit/>
          </a:bodyPr>
          <a:lstStyle/>
          <a:p>
            <a:pPr algn="ctr"/>
            <a:r>
              <a:rPr lang="en-US" sz="2400" b="1" u="sng" dirty="0" smtClean="0"/>
              <a:t>JAZZ BY THE RIVER 2013</a:t>
            </a:r>
            <a:endParaRPr lang="en-US" sz="2400" b="1" u="sng" dirty="0"/>
          </a:p>
        </p:txBody>
      </p:sp>
      <p:sp>
        <p:nvSpPr>
          <p:cNvPr id="5" name="TextBox 4"/>
          <p:cNvSpPr txBox="1"/>
          <p:nvPr/>
        </p:nvSpPr>
        <p:spPr>
          <a:xfrm>
            <a:off x="1219200" y="1524000"/>
            <a:ext cx="7239000" cy="4247317"/>
          </a:xfrm>
          <a:prstGeom prst="rect">
            <a:avLst/>
          </a:prstGeom>
          <a:noFill/>
        </p:spPr>
        <p:txBody>
          <a:bodyPr wrap="square" rtlCol="0">
            <a:spAutoFit/>
          </a:bodyPr>
          <a:lstStyle/>
          <a:p>
            <a:r>
              <a:rPr lang="en-US" dirty="0" smtClean="0"/>
              <a:t>The 6</a:t>
            </a:r>
            <a:r>
              <a:rPr lang="en-US" baseline="30000" dirty="0" smtClean="0"/>
              <a:t>th</a:t>
            </a:r>
            <a:r>
              <a:rPr lang="en-US" dirty="0" smtClean="0"/>
              <a:t> Annual Jazz by the River Fundraising Concert benefiting the Richard Allen Cultural Center will take place on Saturday, August 17, 2013, at the Leavenworth High School Performing Arts Center. </a:t>
            </a:r>
          </a:p>
          <a:p>
            <a:endParaRPr lang="en-US" dirty="0" smtClean="0"/>
          </a:p>
          <a:p>
            <a:r>
              <a:rPr lang="en-US" dirty="0" smtClean="0"/>
              <a:t>The RACCM is inviting all community service organizations to  partner with them in this important community-wide event that supports tutoring and mentoring programs for our youth.</a:t>
            </a:r>
          </a:p>
          <a:p>
            <a:endParaRPr lang="en-US" dirty="0" smtClean="0"/>
          </a:p>
          <a:p>
            <a:r>
              <a:rPr lang="en-US" dirty="0" smtClean="0"/>
              <a:t>Partner organizations will again receive a 25% rebate on their total ticket sales.  </a:t>
            </a:r>
          </a:p>
          <a:p>
            <a:endParaRPr lang="en-US" dirty="0" smtClean="0"/>
          </a:p>
          <a:p>
            <a:r>
              <a:rPr lang="en-US" dirty="0" smtClean="0"/>
              <a:t>We would like to know which organizations will support this event NLT June 1</a:t>
            </a:r>
            <a:r>
              <a:rPr lang="en-US" baseline="30000" dirty="0" smtClean="0"/>
              <a:t>st</a:t>
            </a:r>
            <a:r>
              <a:rPr lang="en-US" dirty="0" smtClean="0"/>
              <a:t> so that we can plan accordingly.  Please take this issue back to your organizations and let us know your decision by contacting Laura Coaxum, </a:t>
            </a:r>
            <a:r>
              <a:rPr lang="en-US" dirty="0" smtClean="0">
                <a:hlinkClick r:id="rId2"/>
              </a:rPr>
              <a:t>lcoaxum@kc.rr.com</a:t>
            </a:r>
            <a:r>
              <a:rPr lang="en-US" dirty="0" smtClean="0"/>
              <a:t>, (913- 240-1908.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4/11/2013</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11</a:t>
            </a:fld>
            <a:endParaRPr lang="en-US" dirty="0"/>
          </a:p>
        </p:txBody>
      </p:sp>
      <p:sp>
        <p:nvSpPr>
          <p:cNvPr id="4" name="TextBox 3"/>
          <p:cNvSpPr txBox="1"/>
          <p:nvPr/>
        </p:nvSpPr>
        <p:spPr>
          <a:xfrm>
            <a:off x="1447800" y="304800"/>
            <a:ext cx="6400800" cy="461665"/>
          </a:xfrm>
          <a:prstGeom prst="rect">
            <a:avLst/>
          </a:prstGeom>
          <a:noFill/>
        </p:spPr>
        <p:txBody>
          <a:bodyPr wrap="square" rtlCol="0">
            <a:spAutoFit/>
          </a:bodyPr>
          <a:lstStyle/>
          <a:p>
            <a:r>
              <a:rPr lang="en-US" sz="2400" b="1" u="sng" dirty="0" smtClean="0"/>
              <a:t>2013 CSO YEAR-END COOKOUT  (YEC)</a:t>
            </a:r>
            <a:endParaRPr lang="en-US" sz="2400" b="1" u="sng" dirty="0"/>
          </a:p>
        </p:txBody>
      </p:sp>
      <p:sp>
        <p:nvSpPr>
          <p:cNvPr id="5" name="TextBox 4"/>
          <p:cNvSpPr txBox="1"/>
          <p:nvPr/>
        </p:nvSpPr>
        <p:spPr>
          <a:xfrm>
            <a:off x="1447800" y="1295400"/>
            <a:ext cx="5943600" cy="4724370"/>
          </a:xfrm>
          <a:prstGeom prst="rect">
            <a:avLst/>
          </a:prstGeom>
          <a:noFill/>
        </p:spPr>
        <p:txBody>
          <a:bodyPr wrap="square" rtlCol="0">
            <a:spAutoFit/>
          </a:bodyPr>
          <a:lstStyle/>
          <a:p>
            <a:pPr>
              <a:spcBef>
                <a:spcPts val="600"/>
              </a:spcBef>
              <a:spcAft>
                <a:spcPts val="600"/>
              </a:spcAft>
              <a:buFont typeface="Arial" pitchFamily="34" charset="0"/>
              <a:buChar char="•"/>
            </a:pPr>
            <a:r>
              <a:rPr lang="en-US" b="1" dirty="0" smtClean="0"/>
              <a:t>Confirm Date: Sunday 26 MAY 13</a:t>
            </a:r>
          </a:p>
          <a:p>
            <a:pPr>
              <a:spcBef>
                <a:spcPts val="600"/>
              </a:spcBef>
              <a:spcAft>
                <a:spcPts val="600"/>
              </a:spcAft>
              <a:buFont typeface="Arial" pitchFamily="34" charset="0"/>
              <a:buChar char="•"/>
            </a:pPr>
            <a:r>
              <a:rPr lang="en-US" b="1" dirty="0" smtClean="0"/>
              <a:t>Confirm Time: 1:00 PM until 5:00 PM </a:t>
            </a:r>
          </a:p>
          <a:p>
            <a:pPr>
              <a:spcBef>
                <a:spcPts val="600"/>
              </a:spcBef>
              <a:spcAft>
                <a:spcPts val="600"/>
              </a:spcAft>
              <a:buFont typeface="Arial" pitchFamily="34" charset="0"/>
              <a:buChar char="•"/>
            </a:pPr>
            <a:r>
              <a:rPr lang="en-US" b="1" dirty="0" smtClean="0"/>
              <a:t>Confirm Location:  PB&amp;J</a:t>
            </a:r>
          </a:p>
          <a:p>
            <a:pPr>
              <a:spcBef>
                <a:spcPts val="600"/>
              </a:spcBef>
              <a:spcAft>
                <a:spcPts val="600"/>
              </a:spcAft>
            </a:pPr>
            <a:r>
              <a:rPr lang="en-US" b="1" dirty="0" smtClean="0"/>
              <a:t>                                   738 Eisenhower Road</a:t>
            </a:r>
          </a:p>
          <a:p>
            <a:pPr>
              <a:spcBef>
                <a:spcPts val="600"/>
              </a:spcBef>
              <a:spcAft>
                <a:spcPts val="600"/>
              </a:spcAft>
            </a:pPr>
            <a:r>
              <a:rPr lang="en-US" b="1" dirty="0" smtClean="0"/>
              <a:t>		      Leavenworth, KS  66048</a:t>
            </a:r>
          </a:p>
          <a:p>
            <a:pPr>
              <a:spcBef>
                <a:spcPts val="600"/>
              </a:spcBef>
              <a:spcAft>
                <a:spcPts val="600"/>
              </a:spcAft>
            </a:pPr>
            <a:endParaRPr lang="en-US" b="1" dirty="0" smtClean="0"/>
          </a:p>
          <a:p>
            <a:pPr>
              <a:spcBef>
                <a:spcPts val="600"/>
              </a:spcBef>
              <a:spcAft>
                <a:spcPts val="600"/>
              </a:spcAft>
              <a:buFont typeface="Arial" pitchFamily="34" charset="0"/>
              <a:buChar char="•"/>
            </a:pPr>
            <a:r>
              <a:rPr lang="en-US" b="1" dirty="0" smtClean="0"/>
              <a:t>Confirm Ticket Price:  $3.00</a:t>
            </a:r>
          </a:p>
          <a:p>
            <a:pPr>
              <a:spcBef>
                <a:spcPts val="600"/>
              </a:spcBef>
              <a:spcAft>
                <a:spcPts val="600"/>
              </a:spcAft>
              <a:buFont typeface="Arial" pitchFamily="34" charset="0"/>
              <a:buChar char="•"/>
            </a:pPr>
            <a:r>
              <a:rPr lang="en-US" b="1" dirty="0" smtClean="0"/>
              <a:t>Confirm Menu:</a:t>
            </a:r>
          </a:p>
          <a:p>
            <a:pPr>
              <a:spcBef>
                <a:spcPts val="600"/>
              </a:spcBef>
              <a:spcAft>
                <a:spcPts val="600"/>
              </a:spcAft>
              <a:buFont typeface="Arial" pitchFamily="34" charset="0"/>
              <a:buChar char="•"/>
            </a:pPr>
            <a:r>
              <a:rPr lang="en-US" b="1" dirty="0" smtClean="0"/>
              <a:t>Confirm Food Preparers/Outsource Caterer:</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457200" y="990600"/>
            <a:ext cx="4191000" cy="5715000"/>
          </a:xfrm>
        </p:spPr>
        <p:txBody>
          <a:bodyPr/>
          <a:lstStyle/>
          <a:p>
            <a:pPr>
              <a:spcBef>
                <a:spcPct val="50000"/>
              </a:spcBef>
              <a:buNone/>
            </a:pPr>
            <a:r>
              <a:rPr lang="en-US" sz="1400" b="1" u="sng" dirty="0" smtClean="0">
                <a:latin typeface="Arial" pitchFamily="34" charset="0"/>
                <a:cs typeface="Arial" pitchFamily="34" charset="0"/>
              </a:rPr>
              <a:t>Program/Publicity</a:t>
            </a:r>
          </a:p>
          <a:p>
            <a:pPr>
              <a:spcBef>
                <a:spcPts val="0"/>
              </a:spcBef>
              <a:buFont typeface="Arial" pitchFamily="34" charset="0"/>
              <a:buChar char="•"/>
            </a:pPr>
            <a:r>
              <a:rPr lang="en-US" sz="1400" b="1" dirty="0" smtClean="0">
                <a:latin typeface="Arial" pitchFamily="34" charset="0"/>
                <a:cs typeface="Arial" pitchFamily="34" charset="0"/>
              </a:rPr>
              <a:t> Produce a flyer for distro to CSO orgs.</a:t>
            </a:r>
          </a:p>
          <a:p>
            <a:pPr>
              <a:spcBef>
                <a:spcPts val="0"/>
              </a:spcBef>
              <a:buFont typeface="Arial" pitchFamily="34" charset="0"/>
              <a:buChar char="•"/>
            </a:pPr>
            <a:r>
              <a:rPr lang="en-US" sz="1400" b="1" dirty="0" smtClean="0">
                <a:latin typeface="Arial" pitchFamily="34" charset="0"/>
                <a:cs typeface="Arial" pitchFamily="34" charset="0"/>
              </a:rPr>
              <a:t> Create program and timeline &amp; coordinate</a:t>
            </a:r>
          </a:p>
          <a:p>
            <a:pPr>
              <a:spcBef>
                <a:spcPts val="0"/>
              </a:spcBef>
              <a:buNone/>
            </a:pPr>
            <a:r>
              <a:rPr lang="en-US" sz="1400" b="1" dirty="0" smtClean="0">
                <a:latin typeface="Arial" pitchFamily="34" charset="0"/>
                <a:cs typeface="Arial" pitchFamily="34" charset="0"/>
              </a:rPr>
              <a:t>        program details with key players</a:t>
            </a:r>
          </a:p>
          <a:p>
            <a:pPr>
              <a:spcBef>
                <a:spcPts val="0"/>
              </a:spcBef>
            </a:pPr>
            <a:r>
              <a:rPr lang="en-US" sz="1400" b="1" dirty="0" smtClean="0">
                <a:latin typeface="Arial" pitchFamily="34" charset="0"/>
                <a:cs typeface="Arial" pitchFamily="34" charset="0"/>
              </a:rPr>
              <a:t> Print Programs for key players</a:t>
            </a:r>
          </a:p>
          <a:p>
            <a:pPr>
              <a:spcBef>
                <a:spcPct val="50000"/>
              </a:spcBef>
              <a:buNone/>
            </a:pPr>
            <a:r>
              <a:rPr lang="en-US" sz="1400" b="1" u="sng" dirty="0" smtClean="0">
                <a:latin typeface="Arial" pitchFamily="34" charset="0"/>
                <a:cs typeface="Arial" pitchFamily="34" charset="0"/>
              </a:rPr>
              <a:t>Ticket Broker</a:t>
            </a:r>
          </a:p>
          <a:p>
            <a:pPr>
              <a:spcBef>
                <a:spcPct val="50000"/>
              </a:spcBef>
            </a:pPr>
            <a:r>
              <a:rPr lang="en-US" sz="1400" b="1" dirty="0" smtClean="0">
                <a:latin typeface="Arial" pitchFamily="34" charset="0"/>
                <a:cs typeface="Arial" pitchFamily="34" charset="0"/>
              </a:rPr>
              <a:t>Issue meal tickets (bulk) to CSO orgs</a:t>
            </a:r>
            <a:endParaRPr lang="en-US" sz="1400" b="1" u="sng" dirty="0" smtClean="0">
              <a:latin typeface="Arial" pitchFamily="34" charset="0"/>
              <a:cs typeface="Arial" pitchFamily="34" charset="0"/>
            </a:endParaRPr>
          </a:p>
          <a:p>
            <a:pPr>
              <a:spcBef>
                <a:spcPts val="0"/>
              </a:spcBef>
              <a:buFont typeface="Arial" pitchFamily="34" charset="0"/>
              <a:buChar char="•"/>
            </a:pPr>
            <a:r>
              <a:rPr lang="en-US" sz="1400" b="1" dirty="0" smtClean="0">
                <a:latin typeface="Arial" pitchFamily="34" charset="0"/>
                <a:cs typeface="Arial" pitchFamily="34" charset="0"/>
              </a:rPr>
              <a:t> Account for sold and unsold tickets. </a:t>
            </a:r>
          </a:p>
          <a:p>
            <a:pPr>
              <a:spcBef>
                <a:spcPts val="0"/>
              </a:spcBef>
              <a:buFont typeface="Arial" pitchFamily="34" charset="0"/>
              <a:buChar char="•"/>
            </a:pPr>
            <a:r>
              <a:rPr lang="en-US" sz="1400" b="1" dirty="0" smtClean="0">
                <a:latin typeface="Arial" pitchFamily="34" charset="0"/>
                <a:cs typeface="Arial" pitchFamily="34" charset="0"/>
              </a:rPr>
              <a:t>Prepare ticket sales’ report and turn $ in to</a:t>
            </a:r>
          </a:p>
          <a:p>
            <a:pPr>
              <a:spcBef>
                <a:spcPts val="0"/>
              </a:spcBef>
              <a:buNone/>
            </a:pPr>
            <a:r>
              <a:rPr lang="en-US" sz="1400" b="1" dirty="0" smtClean="0">
                <a:latin typeface="Arial" pitchFamily="34" charset="0"/>
                <a:cs typeface="Arial" pitchFamily="34" charset="0"/>
              </a:rPr>
              <a:t>       Treasurer.</a:t>
            </a:r>
          </a:p>
          <a:p>
            <a:pPr>
              <a:spcBef>
                <a:spcPts val="0"/>
              </a:spcBef>
              <a:buFont typeface="Arial" pitchFamily="34" charset="0"/>
              <a:buChar char="•"/>
            </a:pPr>
            <a:r>
              <a:rPr lang="en-US" sz="1400" b="1" dirty="0" smtClean="0">
                <a:latin typeface="Arial" pitchFamily="34" charset="0"/>
                <a:cs typeface="Arial" pitchFamily="34" charset="0"/>
              </a:rPr>
              <a:t>Coordinate with Hospitality for staffing the Ticket Table @ head of food line.</a:t>
            </a:r>
          </a:p>
          <a:p>
            <a:pPr>
              <a:spcBef>
                <a:spcPct val="50000"/>
              </a:spcBef>
              <a:buNone/>
            </a:pPr>
            <a:r>
              <a:rPr lang="en-US" sz="1400" b="1" u="sng" dirty="0" smtClean="0">
                <a:latin typeface="Arial" pitchFamily="34" charset="0"/>
                <a:cs typeface="Arial" pitchFamily="34" charset="0"/>
              </a:rPr>
              <a:t>Menu</a:t>
            </a:r>
          </a:p>
          <a:p>
            <a:pPr>
              <a:spcBef>
                <a:spcPts val="0"/>
              </a:spcBef>
              <a:buFont typeface="Arial" pitchFamily="34" charset="0"/>
              <a:buChar char="•"/>
            </a:pPr>
            <a:r>
              <a:rPr lang="en-US" sz="1400" b="1" dirty="0" smtClean="0">
                <a:latin typeface="Arial" pitchFamily="34" charset="0"/>
                <a:cs typeface="Arial" pitchFamily="34" charset="0"/>
              </a:rPr>
              <a:t> Determine and coordinate food items for the menu with the caterer.</a:t>
            </a:r>
          </a:p>
          <a:p>
            <a:pPr>
              <a:spcBef>
                <a:spcPts val="0"/>
              </a:spcBef>
              <a:buFont typeface="Arial" pitchFamily="34" charset="0"/>
              <a:buChar char="•"/>
            </a:pPr>
            <a:r>
              <a:rPr lang="en-US" sz="1400" b="1" dirty="0" smtClean="0">
                <a:latin typeface="Arial" pitchFamily="34" charset="0"/>
                <a:cs typeface="Arial" pitchFamily="34" charset="0"/>
              </a:rPr>
              <a:t>Task out menu items as necessary. </a:t>
            </a:r>
          </a:p>
          <a:p>
            <a:pPr>
              <a:spcBef>
                <a:spcPts val="0"/>
              </a:spcBef>
              <a:buFont typeface="Arial" pitchFamily="34" charset="0"/>
              <a:buChar char="•"/>
            </a:pPr>
            <a:r>
              <a:rPr lang="en-US" sz="1400" b="1" dirty="0" smtClean="0">
                <a:latin typeface="Arial" pitchFamily="34" charset="0"/>
                <a:cs typeface="Arial" pitchFamily="34" charset="0"/>
              </a:rPr>
              <a:t>Stay within the food budget.</a:t>
            </a:r>
          </a:p>
          <a:p>
            <a:pPr>
              <a:spcBef>
                <a:spcPts val="0"/>
              </a:spcBef>
              <a:buFont typeface="Arial" pitchFamily="34" charset="0"/>
              <a:buChar char="•"/>
            </a:pPr>
            <a:endParaRPr lang="en-US" sz="1400" b="1" dirty="0" smtClean="0">
              <a:latin typeface="Arial" pitchFamily="34" charset="0"/>
              <a:cs typeface="Arial" pitchFamily="34" charset="0"/>
            </a:endParaRPr>
          </a:p>
          <a:p>
            <a:pPr>
              <a:spcBef>
                <a:spcPts val="0"/>
              </a:spcBef>
              <a:buNone/>
            </a:pPr>
            <a:r>
              <a:rPr lang="en-US" sz="1400" b="1" u="sng" dirty="0" smtClean="0">
                <a:latin typeface="Arial" pitchFamily="34" charset="0"/>
                <a:cs typeface="Arial" pitchFamily="34" charset="0"/>
              </a:rPr>
              <a:t>Ice/Drinks/Coolers</a:t>
            </a:r>
          </a:p>
          <a:p>
            <a:pPr>
              <a:spcBef>
                <a:spcPts val="0"/>
              </a:spcBef>
              <a:buFont typeface="Arial" pitchFamily="34" charset="0"/>
              <a:buChar char="•"/>
            </a:pPr>
            <a:r>
              <a:rPr lang="en-US" sz="1400" b="1" dirty="0" smtClean="0">
                <a:latin typeface="Arial" pitchFamily="34" charset="0"/>
                <a:cs typeface="Arial" pitchFamily="34" charset="0"/>
              </a:rPr>
              <a:t>Pick up, deliver and set-up the beverages and ice in coolers.</a:t>
            </a:r>
          </a:p>
          <a:p>
            <a:pPr>
              <a:spcBef>
                <a:spcPts val="0"/>
              </a:spcBef>
              <a:buFont typeface="Arial" pitchFamily="34" charset="0"/>
              <a:buChar char="•"/>
            </a:pPr>
            <a:r>
              <a:rPr lang="en-US" sz="1400" b="1" dirty="0" smtClean="0">
                <a:latin typeface="Arial" pitchFamily="34" charset="0"/>
                <a:cs typeface="Arial" pitchFamily="34" charset="0"/>
              </a:rPr>
              <a:t> Stay within the beverage budget.</a:t>
            </a:r>
          </a:p>
          <a:p>
            <a:pPr>
              <a:spcBef>
                <a:spcPts val="0"/>
              </a:spcBef>
              <a:buFont typeface="Arial" pitchFamily="34" charset="0"/>
              <a:buChar char="•"/>
            </a:pPr>
            <a:endParaRPr lang="en-US" sz="1400" b="1" dirty="0" smtClean="0">
              <a:latin typeface="Arial" pitchFamily="34" charset="0"/>
              <a:cs typeface="Arial" pitchFamily="34" charset="0"/>
            </a:endParaRPr>
          </a:p>
        </p:txBody>
      </p:sp>
      <p:sp>
        <p:nvSpPr>
          <p:cNvPr id="11" name="Content Placeholder 10"/>
          <p:cNvSpPr>
            <a:spLocks noGrp="1"/>
          </p:cNvSpPr>
          <p:nvPr>
            <p:ph sz="half" idx="2"/>
          </p:nvPr>
        </p:nvSpPr>
        <p:spPr>
          <a:xfrm>
            <a:off x="4724400" y="1066800"/>
            <a:ext cx="4038600" cy="5181600"/>
          </a:xfrm>
        </p:spPr>
        <p:txBody>
          <a:bodyPr/>
          <a:lstStyle/>
          <a:p>
            <a:pPr>
              <a:buNone/>
            </a:pPr>
            <a:r>
              <a:rPr lang="en-US" sz="1400" b="1" u="sng" dirty="0" smtClean="0">
                <a:latin typeface="Arial" pitchFamily="34" charset="0"/>
                <a:cs typeface="Arial" pitchFamily="34" charset="0"/>
              </a:rPr>
              <a:t>Food Managers/Servers</a:t>
            </a:r>
          </a:p>
          <a:p>
            <a:pPr>
              <a:spcBef>
                <a:spcPts val="0"/>
              </a:spcBef>
            </a:pPr>
            <a:r>
              <a:rPr lang="en-US" sz="1400" b="1" dirty="0" smtClean="0">
                <a:latin typeface="Arial" pitchFamily="34" charset="0"/>
                <a:cs typeface="Arial" pitchFamily="34" charset="0"/>
              </a:rPr>
              <a:t>Set-up the serving line.</a:t>
            </a:r>
          </a:p>
          <a:p>
            <a:pPr>
              <a:spcBef>
                <a:spcPts val="0"/>
              </a:spcBef>
              <a:buFont typeface="Arial" pitchFamily="34" charset="0"/>
              <a:buChar char="•"/>
            </a:pPr>
            <a:r>
              <a:rPr lang="en-US" sz="1400" b="1" dirty="0" smtClean="0">
                <a:latin typeface="Arial" pitchFamily="34" charset="0"/>
                <a:cs typeface="Arial" pitchFamily="34" charset="0"/>
              </a:rPr>
              <a:t> Present and serve the food.</a:t>
            </a:r>
          </a:p>
          <a:p>
            <a:pPr>
              <a:spcBef>
                <a:spcPts val="0"/>
              </a:spcBef>
              <a:buFont typeface="Arial" pitchFamily="34" charset="0"/>
              <a:buChar char="•"/>
            </a:pPr>
            <a:r>
              <a:rPr lang="en-US" sz="1400" b="1" dirty="0" smtClean="0">
                <a:latin typeface="Arial" pitchFamily="34" charset="0"/>
                <a:cs typeface="Arial" pitchFamily="34" charset="0"/>
              </a:rPr>
              <a:t> Keep buffet line replenished, refreshed.</a:t>
            </a:r>
          </a:p>
          <a:p>
            <a:pPr>
              <a:spcBef>
                <a:spcPts val="0"/>
              </a:spcBef>
            </a:pPr>
            <a:r>
              <a:rPr lang="en-US" sz="1400" b="1" dirty="0" smtClean="0">
                <a:latin typeface="Arial" pitchFamily="34" charset="0"/>
                <a:cs typeface="Arial" pitchFamily="34" charset="0"/>
              </a:rPr>
              <a:t>Provide food servers/handlers.</a:t>
            </a:r>
          </a:p>
          <a:p>
            <a:pPr>
              <a:spcBef>
                <a:spcPts val="0"/>
              </a:spcBef>
            </a:pPr>
            <a:r>
              <a:rPr lang="en-US" sz="1400" b="1" dirty="0" smtClean="0">
                <a:latin typeface="Arial" pitchFamily="34" charset="0"/>
                <a:cs typeface="Arial" pitchFamily="34" charset="0"/>
              </a:rPr>
              <a:t>Breakdown &amp; recover serving line</a:t>
            </a:r>
          </a:p>
          <a:p>
            <a:pPr>
              <a:buNone/>
            </a:pPr>
            <a:r>
              <a:rPr lang="en-US" sz="1400" b="1" u="sng" dirty="0" smtClean="0">
                <a:latin typeface="Arial" pitchFamily="34" charset="0"/>
                <a:cs typeface="Arial" pitchFamily="34" charset="0"/>
              </a:rPr>
              <a:t>Hospitality</a:t>
            </a:r>
          </a:p>
          <a:p>
            <a:pPr>
              <a:spcBef>
                <a:spcPts val="0"/>
              </a:spcBef>
            </a:pPr>
            <a:r>
              <a:rPr lang="en-US" sz="1400" b="1" dirty="0" smtClean="0">
                <a:latin typeface="Arial" pitchFamily="34" charset="0"/>
                <a:cs typeface="Arial" pitchFamily="34" charset="0"/>
              </a:rPr>
              <a:t>Provide guides, greeters &amp; ticket takers</a:t>
            </a:r>
          </a:p>
          <a:p>
            <a:pPr>
              <a:spcBef>
                <a:spcPts val="0"/>
              </a:spcBef>
            </a:pPr>
            <a:r>
              <a:rPr lang="en-US" sz="1400" b="1" dirty="0" smtClean="0">
                <a:latin typeface="Arial" pitchFamily="34" charset="0"/>
                <a:cs typeface="Arial" pitchFamily="34" charset="0"/>
              </a:rPr>
              <a:t>Provide &amp; stake directional signage </a:t>
            </a:r>
          </a:p>
          <a:p>
            <a:pPr>
              <a:spcBef>
                <a:spcPts val="0"/>
              </a:spcBef>
            </a:pPr>
            <a:r>
              <a:rPr lang="en-US" sz="1400" b="1" dirty="0" smtClean="0">
                <a:latin typeface="Arial" pitchFamily="34" charset="0"/>
                <a:cs typeface="Arial" pitchFamily="34" charset="0"/>
              </a:rPr>
              <a:t>Provide guides and signage for parking</a:t>
            </a:r>
          </a:p>
          <a:p>
            <a:pPr>
              <a:buNone/>
            </a:pPr>
            <a:r>
              <a:rPr lang="en-US" sz="1400" b="1" u="sng" dirty="0" smtClean="0">
                <a:latin typeface="Arial" pitchFamily="34" charset="0"/>
                <a:cs typeface="Arial" pitchFamily="34" charset="0"/>
              </a:rPr>
              <a:t>Set-up/Layout/Breakdown</a:t>
            </a:r>
          </a:p>
          <a:p>
            <a:pPr>
              <a:spcBef>
                <a:spcPts val="0"/>
              </a:spcBef>
            </a:pPr>
            <a:r>
              <a:rPr lang="en-US" sz="1400" b="1" dirty="0" smtClean="0">
                <a:latin typeface="Arial" pitchFamily="34" charset="0"/>
                <a:cs typeface="Arial" pitchFamily="34" charset="0"/>
              </a:rPr>
              <a:t>Coordinate with previous sources for tables, chairs &amp; tents</a:t>
            </a:r>
          </a:p>
          <a:p>
            <a:pPr>
              <a:spcBef>
                <a:spcPts val="0"/>
              </a:spcBef>
            </a:pPr>
            <a:r>
              <a:rPr lang="en-US" sz="1400" b="1" dirty="0" smtClean="0">
                <a:latin typeface="Arial" pitchFamily="34" charset="0"/>
                <a:cs typeface="Arial" pitchFamily="34" charset="0"/>
              </a:rPr>
              <a:t>Oversee set-up, pickup and delivery of tents, tables and chairs</a:t>
            </a:r>
          </a:p>
          <a:p>
            <a:pPr>
              <a:spcBef>
                <a:spcPts val="0"/>
              </a:spcBef>
            </a:pPr>
            <a:r>
              <a:rPr lang="en-US" sz="1400" b="1" dirty="0" smtClean="0">
                <a:latin typeface="Arial" pitchFamily="34" charset="0"/>
                <a:cs typeface="Arial" pitchFamily="34" charset="0"/>
              </a:rPr>
              <a:t>Coordinate layout of  the outside area  for placement of orgs, food, beverage, DJ, &amp; seating tents</a:t>
            </a:r>
          </a:p>
          <a:p>
            <a:pPr>
              <a:spcBef>
                <a:spcPts val="0"/>
              </a:spcBef>
              <a:buNone/>
            </a:pPr>
            <a:r>
              <a:rPr lang="en-US" sz="1400" b="1" u="sng" dirty="0" smtClean="0">
                <a:latin typeface="Arial" pitchFamily="34" charset="0"/>
                <a:cs typeface="Arial" pitchFamily="34" charset="0"/>
              </a:rPr>
              <a:t>Games</a:t>
            </a:r>
          </a:p>
          <a:p>
            <a:pPr>
              <a:spcBef>
                <a:spcPts val="0"/>
              </a:spcBef>
            </a:pPr>
            <a:r>
              <a:rPr lang="en-US" sz="1400" b="1" dirty="0" smtClean="0">
                <a:latin typeface="Arial" pitchFamily="34" charset="0"/>
                <a:cs typeface="Arial" pitchFamily="34" charset="0"/>
              </a:rPr>
              <a:t>Determine games and handle the task of running the games during the event</a:t>
            </a:r>
          </a:p>
          <a:p>
            <a:pPr>
              <a:spcBef>
                <a:spcPts val="0"/>
              </a:spcBef>
              <a:buNone/>
            </a:pPr>
            <a:r>
              <a:rPr lang="en-US" sz="1400" b="1" u="sng" dirty="0" smtClean="0">
                <a:latin typeface="Arial" pitchFamily="34" charset="0"/>
                <a:cs typeface="Arial" pitchFamily="34" charset="0"/>
              </a:rPr>
              <a:t>DJ</a:t>
            </a:r>
          </a:p>
          <a:p>
            <a:pPr>
              <a:spcBef>
                <a:spcPts val="0"/>
              </a:spcBef>
            </a:pPr>
            <a:r>
              <a:rPr lang="en-US" sz="1400" b="1" dirty="0" smtClean="0">
                <a:latin typeface="Arial" pitchFamily="34" charset="0"/>
                <a:cs typeface="Arial" pitchFamily="34" charset="0"/>
              </a:rPr>
              <a:t>Provide music and microphones </a:t>
            </a:r>
          </a:p>
          <a:p>
            <a:pPr>
              <a:spcBef>
                <a:spcPts val="0"/>
              </a:spcBef>
            </a:pPr>
            <a:endParaRPr lang="en-US" sz="1400" b="1" u="sng" dirty="0" smtClean="0">
              <a:latin typeface="Arial" pitchFamily="34" charset="0"/>
              <a:cs typeface="Arial" pitchFamily="34" charset="0"/>
            </a:endParaRPr>
          </a:p>
          <a:p>
            <a:pPr>
              <a:spcBef>
                <a:spcPts val="0"/>
              </a:spcBef>
            </a:pPr>
            <a:endParaRPr lang="en-US" sz="1400" b="1" dirty="0" smtClean="0">
              <a:latin typeface="Arial" pitchFamily="34" charset="0"/>
              <a:cs typeface="Arial" pitchFamily="34" charset="0"/>
            </a:endParaRPr>
          </a:p>
          <a:p>
            <a:pPr>
              <a:spcBef>
                <a:spcPts val="0"/>
              </a:spcBef>
            </a:pPr>
            <a:endParaRPr lang="en-US" sz="1400" b="1" dirty="0" smtClean="0">
              <a:latin typeface="Arial" pitchFamily="34" charset="0"/>
              <a:cs typeface="Arial" pitchFamily="34" charset="0"/>
            </a:endParaRPr>
          </a:p>
          <a:p>
            <a:pPr>
              <a:spcBef>
                <a:spcPts val="0"/>
              </a:spcBef>
            </a:pPr>
            <a:endParaRPr lang="en-US" sz="1400" dirty="0"/>
          </a:p>
        </p:txBody>
      </p:sp>
      <p:sp>
        <p:nvSpPr>
          <p:cNvPr id="4" name="Date Placeholder 3"/>
          <p:cNvSpPr>
            <a:spLocks noGrp="1"/>
          </p:cNvSpPr>
          <p:nvPr>
            <p:ph type="dt" sz="half" idx="10"/>
          </p:nvPr>
        </p:nvSpPr>
        <p:spPr/>
        <p:txBody>
          <a:bodyPr/>
          <a:lstStyle/>
          <a:p>
            <a:pPr>
              <a:defRPr/>
            </a:pPr>
            <a:fld id="{F73EF4E2-4BB7-403C-BBB5-04E643045C24}" type="datetime1">
              <a:rPr lang="en-US" smtClean="0"/>
              <a:pPr>
                <a:defRPr/>
              </a:pPr>
              <a:t>4/11/2013</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12</a:t>
            </a:fld>
            <a:endParaRPr lang="en-US" dirty="0"/>
          </a:p>
        </p:txBody>
      </p:sp>
      <p:sp>
        <p:nvSpPr>
          <p:cNvPr id="7" name="Rectangle 5"/>
          <p:cNvSpPr txBox="1">
            <a:spLocks noChangeArrowheads="1"/>
          </p:cNvSpPr>
          <p:nvPr/>
        </p:nvSpPr>
        <p:spPr bwMode="auto">
          <a:xfrm>
            <a:off x="304800" y="152400"/>
            <a:ext cx="8991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u="sng" dirty="0" smtClean="0">
                <a:latin typeface="Arial" pitchFamily="34" charset="0"/>
                <a:ea typeface="+mj-ea"/>
                <a:cs typeface="Arial" pitchFamily="34" charset="0"/>
              </a:rPr>
              <a:t>YEAR-END COOKOUT &amp; FAREWELL PROGRAM 2013</a:t>
            </a:r>
          </a:p>
          <a:p>
            <a:pPr marL="0" marR="0" lvl="0" indent="0" defTabSz="914400" rtl="0" eaLnBrk="1" fontAlgn="base" latinLnBrk="0" hangingPunct="1">
              <a:lnSpc>
                <a:spcPct val="100000"/>
              </a:lnSpc>
              <a:spcBef>
                <a:spcPct val="0"/>
              </a:spcBef>
              <a:spcAft>
                <a:spcPct val="0"/>
              </a:spcAft>
              <a:buClrTx/>
              <a:buSzTx/>
              <a:buFontTx/>
              <a:buNone/>
              <a:tabLst/>
              <a:defRPr/>
            </a:pPr>
            <a:r>
              <a:rPr lang="en-US" sz="2400" b="1" u="sng" dirty="0" smtClean="0">
                <a:latin typeface="Arial" pitchFamily="34" charset="0"/>
                <a:ea typeface="+mj-ea"/>
                <a:cs typeface="Arial" pitchFamily="34" charset="0"/>
              </a:rPr>
              <a:t>Chair: Manages and Oversees All Committees ___________   </a:t>
            </a:r>
            <a:endParaRPr kumimoji="0" lang="en-US" sz="2400" b="1" i="0" u="sng"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F73EF4E2-4BB7-403C-BBB5-04E643045C24}" type="datetime1">
              <a:rPr lang="en-US" smtClean="0"/>
              <a:pPr>
                <a:defRPr/>
              </a:pPr>
              <a:t>4/11/2013</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13</a:t>
            </a:fld>
            <a:endParaRPr lang="en-US" dirty="0"/>
          </a:p>
        </p:txBody>
      </p:sp>
      <p:sp>
        <p:nvSpPr>
          <p:cNvPr id="6" name="Rectangle 5"/>
          <p:cNvSpPr txBox="1">
            <a:spLocks noChangeArrowheads="1"/>
          </p:cNvSpPr>
          <p:nvPr/>
        </p:nvSpPr>
        <p:spPr bwMode="auto">
          <a:xfrm>
            <a:off x="609600" y="152400"/>
            <a:ext cx="8077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r>
              <a:rPr lang="en-US" sz="2400" b="1" u="sng" dirty="0" smtClean="0">
                <a:latin typeface="Arial" pitchFamily="34" charset="0"/>
                <a:cs typeface="Arial" pitchFamily="34" charset="0"/>
              </a:rPr>
              <a:t>YEAR-END COOKOUT &amp; FAREWELL PROGRAM </a:t>
            </a:r>
          </a:p>
          <a:p>
            <a:pPr lvl="0" algn="ctr">
              <a:defRPr/>
            </a:pPr>
            <a:r>
              <a:rPr lang="en-US" sz="2000" b="1" dirty="0" smtClean="0">
                <a:latin typeface="Arial" pitchFamily="34" charset="0"/>
                <a:cs typeface="Arial" pitchFamily="34" charset="0"/>
              </a:rPr>
              <a:t>May 26, 2013, 1-5 P.M.</a:t>
            </a:r>
          </a:p>
          <a:p>
            <a:pPr lvl="0" algn="ctr">
              <a:defRPr/>
            </a:pPr>
            <a:endParaRPr lang="en-US" sz="2000" b="1" u="sng" dirty="0" smtClean="0">
              <a:latin typeface="Arial" pitchFamily="34" charset="0"/>
              <a:cs typeface="Arial" pitchFamily="34" charset="0"/>
            </a:endParaRPr>
          </a:p>
          <a:p>
            <a:pPr algn="ctr">
              <a:defRPr/>
            </a:pPr>
            <a:r>
              <a:rPr lang="en-US" sz="2000" b="1" u="sng" dirty="0" smtClean="0">
                <a:latin typeface="Arial" pitchFamily="34" charset="0"/>
                <a:ea typeface="+mj-ea"/>
                <a:cs typeface="Arial" pitchFamily="34" charset="0"/>
              </a:rPr>
              <a:t>Sequence of Events</a:t>
            </a:r>
          </a:p>
          <a:p>
            <a:pPr algn="ctr">
              <a:defRPr/>
            </a:pPr>
            <a:endParaRPr lang="en-US" sz="2000" b="1" dirty="0" smtClean="0">
              <a:latin typeface="Arial" pitchFamily="34" charset="0"/>
              <a:ea typeface="+mj-ea"/>
              <a:cs typeface="Arial" pitchFamily="34" charset="0"/>
            </a:endParaRPr>
          </a:p>
          <a:p>
            <a:pPr algn="ctr">
              <a:defRPr/>
            </a:pPr>
            <a:endParaRPr lang="en-US" sz="2000" b="1" dirty="0" smtClean="0">
              <a:latin typeface="Arial" pitchFamily="34" charset="0"/>
              <a:ea typeface="+mj-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000" b="1" u="sng" dirty="0" smtClean="0">
              <a:latin typeface="Arial" pitchFamily="34" charset="0"/>
              <a:ea typeface="+mj-ea"/>
              <a:cs typeface="Arial" pitchFamily="34" charset="0"/>
            </a:endParaRPr>
          </a:p>
        </p:txBody>
      </p:sp>
      <p:sp>
        <p:nvSpPr>
          <p:cNvPr id="7" name="Text Box 6"/>
          <p:cNvSpPr txBox="1">
            <a:spLocks noChangeArrowheads="1"/>
          </p:cNvSpPr>
          <p:nvPr/>
        </p:nvSpPr>
        <p:spPr bwMode="auto">
          <a:xfrm>
            <a:off x="1295400" y="1295400"/>
            <a:ext cx="6858000" cy="4524315"/>
          </a:xfrm>
          <a:prstGeom prst="rect">
            <a:avLst/>
          </a:prstGeom>
          <a:noFill/>
          <a:ln w="9525">
            <a:noFill/>
            <a:miter lim="800000"/>
            <a:headEnd/>
            <a:tailEnd/>
          </a:ln>
        </p:spPr>
        <p:txBody>
          <a:bodyPr wrap="square">
            <a:spAutoFit/>
          </a:bodyPr>
          <a:lstStyle/>
          <a:p>
            <a:pPr>
              <a:spcBef>
                <a:spcPct val="50000"/>
              </a:spcBef>
            </a:pPr>
            <a:endParaRPr lang="en-US" b="1" dirty="0" smtClean="0">
              <a:latin typeface="Arial" pitchFamily="34" charset="0"/>
              <a:cs typeface="Arial" pitchFamily="34" charset="0"/>
            </a:endParaRPr>
          </a:p>
          <a:p>
            <a:pPr>
              <a:spcBef>
                <a:spcPct val="50000"/>
              </a:spcBef>
            </a:pPr>
            <a:r>
              <a:rPr lang="en-US" b="1" dirty="0" smtClean="0">
                <a:latin typeface="Arial" pitchFamily="34" charset="0"/>
                <a:cs typeface="Arial" pitchFamily="34" charset="0"/>
              </a:rPr>
              <a:t>Set-up Cookout Site @ PBJ....................      10:00 – 12:30 PM</a:t>
            </a:r>
          </a:p>
          <a:p>
            <a:pPr>
              <a:spcBef>
                <a:spcPct val="50000"/>
              </a:spcBef>
            </a:pPr>
            <a:r>
              <a:rPr lang="en-US" b="1" dirty="0" smtClean="0">
                <a:latin typeface="Arial" pitchFamily="34" charset="0"/>
                <a:cs typeface="Arial" pitchFamily="34" charset="0"/>
              </a:rPr>
              <a:t>Everything Ready &amp; Checked.................................   12:45 PM</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Music Starts   ……………….…………….    1:00 PM</a:t>
            </a:r>
          </a:p>
          <a:p>
            <a:pPr>
              <a:spcBef>
                <a:spcPct val="50000"/>
              </a:spcBef>
            </a:pPr>
            <a:r>
              <a:rPr lang="en-US" b="1" dirty="0" smtClean="0">
                <a:latin typeface="Arial" pitchFamily="34" charset="0"/>
                <a:cs typeface="Arial" pitchFamily="34" charset="0"/>
              </a:rPr>
              <a:t>Welcome/Purpose/Blessings (MC) ……………   1:30 PM</a:t>
            </a:r>
          </a:p>
          <a:p>
            <a:pPr>
              <a:spcBef>
                <a:spcPct val="50000"/>
              </a:spcBef>
            </a:pPr>
            <a:r>
              <a:rPr lang="en-US" b="1" dirty="0" smtClean="0">
                <a:latin typeface="Arial" pitchFamily="34" charset="0"/>
                <a:cs typeface="Arial" pitchFamily="34" charset="0"/>
              </a:rPr>
              <a:t>Serving Line Opens…………………..1:45 PM </a:t>
            </a:r>
            <a:r>
              <a:rPr lang="en-US" sz="1400" b="1" dirty="0" smtClean="0">
                <a:latin typeface="Arial" pitchFamily="34" charset="0"/>
                <a:cs typeface="Arial" pitchFamily="34" charset="0"/>
              </a:rPr>
              <a:t>(Meal ticket required)</a:t>
            </a:r>
          </a:p>
          <a:p>
            <a:pPr>
              <a:spcBef>
                <a:spcPct val="50000"/>
              </a:spcBef>
            </a:pPr>
            <a:r>
              <a:rPr lang="en-US" b="1" dirty="0" smtClean="0">
                <a:latin typeface="Arial" pitchFamily="34" charset="0"/>
                <a:cs typeface="Arial" pitchFamily="34" charset="0"/>
              </a:rPr>
              <a:t>Serving Line Closes ….……………………3:00 PM</a:t>
            </a:r>
          </a:p>
          <a:p>
            <a:pPr>
              <a:spcBef>
                <a:spcPct val="50000"/>
              </a:spcBef>
            </a:pPr>
            <a:r>
              <a:rPr lang="en-US" b="1" dirty="0" smtClean="0">
                <a:latin typeface="Arial" pitchFamily="34" charset="0"/>
                <a:cs typeface="Arial" pitchFamily="34" charset="0"/>
              </a:rPr>
              <a:t>CSOs Recognize &amp; Farewell.................... 3:00 PM – 4:00 PM</a:t>
            </a:r>
          </a:p>
          <a:p>
            <a:pPr>
              <a:spcBef>
                <a:spcPct val="50000"/>
              </a:spcBef>
            </a:pPr>
            <a:r>
              <a:rPr lang="en-US" b="1" dirty="0" smtClean="0">
                <a:latin typeface="Arial" pitchFamily="34" charset="0"/>
                <a:cs typeface="Arial" pitchFamily="34" charset="0"/>
              </a:rPr>
              <a:t> </a:t>
            </a:r>
            <a:r>
              <a:rPr lang="en-US" b="1" dirty="0" smtClean="0">
                <a:solidFill>
                  <a:prstClr val="black"/>
                </a:solidFill>
              </a:rPr>
              <a:t>DJ and Dancing </a:t>
            </a:r>
            <a:r>
              <a:rPr lang="en-US" b="1" dirty="0" smtClean="0">
                <a:latin typeface="Arial" pitchFamily="34" charset="0"/>
                <a:cs typeface="Arial" pitchFamily="34" charset="0"/>
              </a:rPr>
              <a:t>........................................... 4:00 – 5:00 PM</a:t>
            </a:r>
          </a:p>
          <a:p>
            <a:pPr>
              <a:spcBef>
                <a:spcPct val="50000"/>
              </a:spcBef>
            </a:pPr>
            <a:r>
              <a:rPr lang="en-US" b="1" dirty="0" smtClean="0">
                <a:latin typeface="Arial" pitchFamily="34" charset="0"/>
                <a:cs typeface="Arial" pitchFamily="34" charset="0"/>
              </a:rPr>
              <a:t>TearDown, PackUp, LoadOut &amp; Recover…..5:00 – 7:00 PM</a:t>
            </a:r>
            <a:endParaRPr lang="en-US" b="1" dirty="0">
              <a:latin typeface="Arial" pitchFamily="34" charset="0"/>
              <a:cs typeface="Arial" pitchFamily="34" charset="0"/>
            </a:endParaRPr>
          </a:p>
          <a:p>
            <a:pPr>
              <a:spcBef>
                <a:spcPct val="50000"/>
              </a:spcBef>
            </a:pPr>
            <a:endParaRPr lang="en-US"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4/11/2013</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14</a:t>
            </a:fld>
            <a:endParaRPr lang="en-US" dirty="0"/>
          </a:p>
        </p:txBody>
      </p:sp>
      <p:sp>
        <p:nvSpPr>
          <p:cNvPr id="4" name="TextBox 3"/>
          <p:cNvSpPr txBox="1"/>
          <p:nvPr/>
        </p:nvSpPr>
        <p:spPr>
          <a:xfrm>
            <a:off x="1219200" y="990600"/>
            <a:ext cx="6858000" cy="5139869"/>
          </a:xfrm>
          <a:prstGeom prst="rect">
            <a:avLst/>
          </a:prstGeom>
          <a:noFill/>
        </p:spPr>
        <p:txBody>
          <a:bodyPr wrap="square" rtlCol="0">
            <a:spAutoFit/>
          </a:bodyPr>
          <a:lstStyle/>
          <a:p>
            <a:endParaRPr lang="en-US" b="1" dirty="0" smtClean="0">
              <a:effectLst>
                <a:innerShdw blurRad="63500" dist="50800">
                  <a:prstClr val="black">
                    <a:alpha val="50000"/>
                  </a:prstClr>
                </a:innerShdw>
              </a:effectLst>
            </a:endParaRPr>
          </a:p>
          <a:p>
            <a:r>
              <a:rPr lang="en-US" b="1" u="sng" dirty="0" smtClean="0">
                <a:effectLst>
                  <a:innerShdw blurRad="63500" dist="50800">
                    <a:prstClr val="black">
                      <a:alpha val="50000"/>
                    </a:prstClr>
                  </a:innerShdw>
                </a:effectLst>
              </a:rPr>
              <a:t>Last year’s ticket :</a:t>
            </a:r>
          </a:p>
          <a:p>
            <a:endParaRPr lang="en-US" b="1" dirty="0" smtClean="0">
              <a:effectLst>
                <a:innerShdw blurRad="63500" dist="50800">
                  <a:prstClr val="black">
                    <a:alpha val="50000"/>
                  </a:prstClr>
                </a:innerShdw>
              </a:effectLst>
            </a:endParaRPr>
          </a:p>
          <a:p>
            <a:r>
              <a:rPr lang="en-US" b="1" dirty="0" smtClean="0">
                <a:effectLst>
                  <a:innerShdw blurRad="63500" dist="50800">
                    <a:prstClr val="black">
                      <a:alpha val="50000"/>
                    </a:prstClr>
                  </a:innerShdw>
                </a:effectLst>
              </a:rPr>
              <a:t>1:00 PM until 5:00 PM, Sunday, June 3, 2012</a:t>
            </a:r>
            <a:endParaRPr lang="en-US" dirty="0" smtClean="0"/>
          </a:p>
          <a:p>
            <a:r>
              <a:rPr lang="en-US" b="1" dirty="0" smtClean="0">
                <a:effectLst>
                  <a:innerShdw blurRad="63500" dist="50800">
                    <a:prstClr val="black">
                      <a:alpha val="50000"/>
                    </a:prstClr>
                  </a:innerShdw>
                </a:effectLst>
              </a:rPr>
              <a:t>PB&amp;J Family Entertainment Center, 738 Eisenhower Road, Leavenworth</a:t>
            </a:r>
            <a:endParaRPr lang="en-US" dirty="0" smtClean="0"/>
          </a:p>
          <a:p>
            <a:r>
              <a:rPr lang="en-US" b="1" dirty="0" smtClean="0">
                <a:effectLst>
                  <a:innerShdw blurRad="63500" dist="50800">
                    <a:prstClr val="black">
                      <a:alpha val="50000"/>
                    </a:prstClr>
                  </a:innerShdw>
                </a:effectLst>
              </a:rPr>
              <a:t>B-B-Q Meals served from 1:45 PM until 3:00 PM</a:t>
            </a:r>
            <a:endParaRPr lang="en-US" dirty="0" smtClean="0"/>
          </a:p>
          <a:p>
            <a:r>
              <a:rPr lang="en-US" b="1" i="1" dirty="0" smtClean="0">
                <a:effectLst>
                  <a:innerShdw blurRad="63500" dist="50800">
                    <a:prstClr val="black">
                      <a:alpha val="50000"/>
                    </a:prstClr>
                  </a:innerShdw>
                </a:effectLst>
              </a:rPr>
              <a:t> </a:t>
            </a:r>
            <a:endParaRPr lang="en-US" dirty="0" smtClean="0"/>
          </a:p>
          <a:p>
            <a:r>
              <a:rPr lang="en-US" b="1" i="1" dirty="0" smtClean="0"/>
              <a:t>Bring your lawn chairs and canopies and enjoy outdoor family fun including a delicious catered B-B-Q meal, live entertainment and DJ music.  Kids can enjoy the bouncers, miniature golf and game machines inside PB&amp;J for an additional charge.  Visit PB&amp;J online for complete details and prices: </a:t>
            </a:r>
            <a:r>
              <a:rPr lang="en-US" b="1" i="1" dirty="0" smtClean="0">
                <a:hlinkClick r:id="rId2"/>
              </a:rPr>
              <a:t>www.pbjpartycenter.com</a:t>
            </a:r>
            <a:r>
              <a:rPr lang="en-US" b="1" i="1" dirty="0" smtClean="0"/>
              <a:t>)</a:t>
            </a:r>
          </a:p>
          <a:p>
            <a:endParaRPr lang="en-US" dirty="0" smtClean="0"/>
          </a:p>
          <a:p>
            <a:r>
              <a:rPr lang="en-US" dirty="0" smtClean="0"/>
              <a:t> </a:t>
            </a:r>
            <a:r>
              <a:rPr lang="en-US" b="1" dirty="0" smtClean="0"/>
              <a:t>You MUST present this ticket to get your B-B-Q meal</a:t>
            </a:r>
            <a:r>
              <a:rPr lang="en-US" b="1" dirty="0" smtClean="0">
                <a:effectLst>
                  <a:innerShdw blurRad="63500" dist="50800">
                    <a:prstClr val="black">
                      <a:alpha val="50000"/>
                    </a:prstClr>
                  </a:innerShdw>
                </a:effectLst>
              </a:rPr>
              <a:t>. </a:t>
            </a:r>
          </a:p>
          <a:p>
            <a:r>
              <a:rPr lang="en-US" b="1" baseline="30000" dirty="0" smtClean="0"/>
              <a:t>                                                                     </a:t>
            </a:r>
          </a:p>
          <a:p>
            <a:r>
              <a:rPr lang="en-US" b="1" baseline="30000" dirty="0" smtClean="0"/>
              <a:t>                                                                     </a:t>
            </a:r>
            <a:r>
              <a:rPr lang="en-US" sz="2800" b="1" baseline="30000" dirty="0" smtClean="0"/>
              <a:t> $</a:t>
            </a:r>
            <a:r>
              <a:rPr lang="en-US" sz="2800" b="1" dirty="0" smtClean="0"/>
              <a:t>3.</a:t>
            </a:r>
            <a:r>
              <a:rPr lang="en-US" sz="2800" b="1" baseline="30000" dirty="0" smtClean="0"/>
              <a:t>00 per ticket</a:t>
            </a:r>
            <a:endParaRPr lang="en-US" dirty="0"/>
          </a:p>
        </p:txBody>
      </p:sp>
      <p:sp>
        <p:nvSpPr>
          <p:cNvPr id="7" name="Rectangle 5"/>
          <p:cNvSpPr txBox="1">
            <a:spLocks noChangeArrowheads="1"/>
          </p:cNvSpPr>
          <p:nvPr/>
        </p:nvSpPr>
        <p:spPr bwMode="auto">
          <a:xfrm>
            <a:off x="609600" y="152400"/>
            <a:ext cx="8077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400" b="1" u="sng" dirty="0" smtClean="0">
              <a:latin typeface="Arial" pitchFamily="34" charset="0"/>
              <a:cs typeface="Arial" pitchFamily="34" charset="0"/>
            </a:endParaRPr>
          </a:p>
          <a:p>
            <a:pPr lvl="0" algn="ctr">
              <a:defRPr/>
            </a:pPr>
            <a:r>
              <a:rPr lang="en-US" sz="2400" b="1" u="sng" dirty="0" smtClean="0">
                <a:latin typeface="Arial" pitchFamily="34" charset="0"/>
                <a:cs typeface="Arial" pitchFamily="34" charset="0"/>
              </a:rPr>
              <a:t>YEAR-END COOKOUT &amp; FAREWELL PROGRAM</a:t>
            </a:r>
            <a:r>
              <a:rPr lang="en-US" sz="2000" b="1" u="sng" dirty="0" smtClean="0">
                <a:latin typeface="Arial" pitchFamily="34" charset="0"/>
                <a:cs typeface="Arial" pitchFamily="34" charset="0"/>
              </a:rPr>
              <a:t> </a:t>
            </a:r>
          </a:p>
          <a:p>
            <a:pPr lvl="0" algn="ctr">
              <a:defRPr/>
            </a:pPr>
            <a:r>
              <a:rPr lang="en-US" sz="2000" b="1" dirty="0" smtClean="0">
                <a:latin typeface="Arial" pitchFamily="34" charset="0"/>
                <a:cs typeface="Arial" pitchFamily="34" charset="0"/>
              </a:rPr>
              <a:t>Tickets</a:t>
            </a:r>
          </a:p>
          <a:p>
            <a:pPr lvl="0" algn="ctr">
              <a:defRPr/>
            </a:pPr>
            <a:endParaRPr lang="en-US" sz="2000" b="1" u="sng" dirty="0" smtClean="0">
              <a:latin typeface="Arial" pitchFamily="34" charset="0"/>
              <a:cs typeface="Arial" pitchFamily="34" charset="0"/>
            </a:endParaRPr>
          </a:p>
          <a:p>
            <a:pPr algn="ctr">
              <a:defRPr/>
            </a:pPr>
            <a:r>
              <a:rPr lang="en-US" sz="2000" b="1" u="sng" dirty="0" smtClean="0">
                <a:latin typeface="Arial" pitchFamily="34" charset="0"/>
                <a:ea typeface="+mj-ea"/>
                <a:cs typeface="Arial" pitchFamily="34" charset="0"/>
              </a:rPr>
              <a:t>Sequence of Events</a:t>
            </a:r>
          </a:p>
          <a:p>
            <a:pPr algn="ctr">
              <a:defRPr/>
            </a:pPr>
            <a:endParaRPr lang="en-US" sz="2000" b="1" dirty="0" smtClean="0">
              <a:latin typeface="Arial" pitchFamily="34" charset="0"/>
              <a:ea typeface="+mj-ea"/>
              <a:cs typeface="Arial" pitchFamily="34" charset="0"/>
            </a:endParaRPr>
          </a:p>
          <a:p>
            <a:pPr algn="ctr">
              <a:defRPr/>
            </a:pPr>
            <a:endParaRPr lang="en-US" sz="2000" b="1" dirty="0" smtClean="0">
              <a:latin typeface="Arial" pitchFamily="34" charset="0"/>
              <a:ea typeface="+mj-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000" b="1" u="sng" dirty="0" smtClean="0">
              <a:latin typeface="Arial" pitchFamily="34" charset="0"/>
              <a:ea typeface="+mj-ea"/>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589B8C8-7465-416C-9572-34F816B6B79B}" type="datetime1">
              <a:rPr lang="en-US" smtClean="0"/>
              <a:pPr>
                <a:defRPr/>
              </a:pPr>
              <a:t>4/11/2013</a:t>
            </a:fld>
            <a:endParaRPr lang="en-US" dirty="0"/>
          </a:p>
        </p:txBody>
      </p:sp>
      <p:sp>
        <p:nvSpPr>
          <p:cNvPr id="6" name="Slide Number Placeholder 5"/>
          <p:cNvSpPr>
            <a:spLocks noGrp="1"/>
          </p:cNvSpPr>
          <p:nvPr>
            <p:ph type="sldNum" sz="quarter" idx="12"/>
          </p:nvPr>
        </p:nvSpPr>
        <p:spPr/>
        <p:txBody>
          <a:bodyPr/>
          <a:lstStyle/>
          <a:p>
            <a:pPr>
              <a:defRPr/>
            </a:pPr>
            <a:fld id="{011F5DC4-C279-43FB-A0D4-85FB32D1F231}" type="slidenum">
              <a:rPr lang="en-US" smtClean="0"/>
              <a:pPr>
                <a:defRPr/>
              </a:pPr>
              <a:t>15</a:t>
            </a:fld>
            <a:endParaRPr lang="en-US" dirty="0"/>
          </a:p>
        </p:txBody>
      </p:sp>
      <p:graphicFrame>
        <p:nvGraphicFramePr>
          <p:cNvPr id="7" name="Table 6"/>
          <p:cNvGraphicFramePr>
            <a:graphicFrameLocks noGrp="1"/>
          </p:cNvGraphicFramePr>
          <p:nvPr/>
        </p:nvGraphicFramePr>
        <p:xfrm>
          <a:off x="914400" y="770357"/>
          <a:ext cx="7315199" cy="5630443"/>
        </p:xfrm>
        <a:graphic>
          <a:graphicData uri="http://schemas.openxmlformats.org/drawingml/2006/table">
            <a:tbl>
              <a:tblPr/>
              <a:tblGrid>
                <a:gridCol w="2166737"/>
                <a:gridCol w="716625"/>
                <a:gridCol w="800935"/>
                <a:gridCol w="831848"/>
                <a:gridCol w="539576"/>
                <a:gridCol w="820607"/>
                <a:gridCol w="1438871"/>
              </a:tblGrid>
              <a:tr h="365693">
                <a:tc gridSpan="3">
                  <a:txBody>
                    <a:bodyPr/>
                    <a:lstStyle/>
                    <a:p>
                      <a:pPr algn="l" fontAlgn="b"/>
                      <a:r>
                        <a:rPr lang="en-US" sz="1400" b="1" i="0" u="none" strike="noStrike" dirty="0">
                          <a:latin typeface="Arial"/>
                        </a:rPr>
                        <a:t>Community-Wide Cookout  3 Jun 2012- Financial  Report</a:t>
                      </a:r>
                    </a:p>
                  </a:txBody>
                  <a:tcPr marL="6810" marR="6810" marT="6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latin typeface="Arial"/>
                      </a:endParaRPr>
                    </a:p>
                  </a:txBody>
                  <a:tcPr marL="6810" marR="6810" marT="681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a:noFill/>
                    </a:lnB>
                  </a:tcPr>
                </a:tc>
              </a:tr>
              <a:tr h="194875">
                <a:tc>
                  <a:txBody>
                    <a:bodyPr/>
                    <a:lstStyle/>
                    <a:p>
                      <a:pPr algn="l" fontAlgn="b"/>
                      <a:r>
                        <a:rPr lang="en-US" sz="900" b="1" i="0" u="none" strike="noStrike" dirty="0">
                          <a:latin typeface="Arial"/>
                        </a:rPr>
                        <a:t> </a:t>
                      </a:r>
                    </a:p>
                  </a:txBody>
                  <a:tcPr marL="6810" marR="6810" marT="681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latin typeface="Arial"/>
                        </a:rPr>
                        <a:t> </a:t>
                      </a:r>
                    </a:p>
                  </a:txBody>
                  <a:tcPr marL="6810" marR="6810" marT="6810" marB="0" anchor="b">
                    <a:lnL>
                      <a:noFill/>
                    </a:lnL>
                    <a:lnR>
                      <a:noFill/>
                    </a:lnR>
                    <a:lnT>
                      <a:noFill/>
                    </a:lnT>
                    <a:lnB>
                      <a:noFill/>
                    </a:lnB>
                    <a:solidFill>
                      <a:srgbClr val="FFFFFF"/>
                    </a:solidFill>
                  </a:tcPr>
                </a:tc>
                <a:tc>
                  <a:txBody>
                    <a:bodyPr/>
                    <a:lstStyle/>
                    <a:p>
                      <a:pPr algn="l" fontAlgn="b"/>
                      <a:r>
                        <a:rPr lang="en-US" sz="900" b="0" i="0" u="none" strike="noStrike" dirty="0">
                          <a:latin typeface="Arial"/>
                        </a:rPr>
                        <a:t> </a:t>
                      </a:r>
                    </a:p>
                  </a:txBody>
                  <a:tcPr marL="6810" marR="6810" marT="6810" marB="0" anchor="b">
                    <a:lnL>
                      <a:noFill/>
                    </a:lnL>
                    <a:lnR>
                      <a:noFill/>
                    </a:lnR>
                    <a:lnT>
                      <a:noFill/>
                    </a:lnT>
                    <a:lnB>
                      <a:noFill/>
                    </a:lnB>
                    <a:solidFill>
                      <a:srgbClr val="FFFFFF"/>
                    </a:solidFill>
                  </a:tcPr>
                </a:tc>
                <a:tc>
                  <a:txBody>
                    <a:bodyPr/>
                    <a:lstStyle/>
                    <a:p>
                      <a:pPr algn="l" fontAlgn="b"/>
                      <a:endParaRPr lang="en-US" sz="900" b="0" i="0" u="none" strike="noStrike" dirty="0">
                        <a:latin typeface="Arial"/>
                      </a:endParaRPr>
                    </a:p>
                  </a:txBody>
                  <a:tcPr marL="6810" marR="6810" marT="68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latin typeface="Arial"/>
                      </a:endParaRPr>
                    </a:p>
                  </a:txBody>
                  <a:tcPr marL="6810" marR="6810" marT="6810" marB="0" anchor="b">
                    <a:lnL>
                      <a:noFill/>
                    </a:lnL>
                    <a:lnR>
                      <a:noFill/>
                    </a:lnR>
                    <a:lnT>
                      <a:noFill/>
                    </a:lnT>
                    <a:lnB w="12700" cap="flat" cmpd="sng" algn="ctr">
                      <a:solidFill>
                        <a:srgbClr val="000000"/>
                      </a:solidFill>
                      <a:prstDash val="solid"/>
                      <a:round/>
                      <a:headEnd type="none" w="med" len="med"/>
                      <a:tailEnd type="none" w="med" len="med"/>
                    </a:lnB>
                  </a:tcPr>
                </a:tc>
              </a:tr>
              <a:tr h="365693">
                <a:tc>
                  <a:txBody>
                    <a:bodyPr/>
                    <a:lstStyle/>
                    <a:p>
                      <a:pPr algn="l" fontAlgn="b"/>
                      <a:r>
                        <a:rPr lang="en-US" sz="1000" b="1" i="0" u="none" strike="noStrike" dirty="0">
                          <a:latin typeface="Arial"/>
                        </a:rPr>
                        <a:t>Income</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latin typeface="Arial"/>
                        </a:rPr>
                        <a:t>Date Rec'd</a:t>
                      </a:r>
                    </a:p>
                  </a:txBody>
                  <a:tcPr marL="6810" marR="6810" marT="681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Amount Rec'd</a:t>
                      </a:r>
                    </a:p>
                  </a:txBody>
                  <a:tcPr marL="6810" marR="6810" marT="6810"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AMOUNT PAID</a:t>
                      </a:r>
                    </a:p>
                  </a:txBody>
                  <a:tcPr marL="6810" marR="6810" marT="681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CHECK #</a:t>
                      </a:r>
                    </a:p>
                  </a:txBody>
                  <a:tcPr marL="6810" marR="6810" marT="681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dirty="0">
                          <a:solidFill>
                            <a:srgbClr val="006100"/>
                          </a:solidFill>
                          <a:latin typeface="Calibri"/>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1" i="0" u="none" strike="noStrike" dirty="0">
                          <a:latin typeface="Arial"/>
                        </a:rPr>
                        <a:t>REMARKS</a:t>
                      </a:r>
                    </a:p>
                  </a:txBody>
                  <a:tcPr marL="6810" marR="6810" marT="68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65693">
                <a:tc>
                  <a:txBody>
                    <a:bodyPr/>
                    <a:lstStyle/>
                    <a:p>
                      <a:pPr algn="l" fontAlgn="b"/>
                      <a:r>
                        <a:rPr lang="en-US" sz="1000" b="1" i="0" u="none" strike="noStrike" dirty="0">
                          <a:latin typeface="Arial"/>
                        </a:rPr>
                        <a:t>Balance </a:t>
                      </a:r>
                      <a:r>
                        <a:rPr lang="en-US" sz="1000" b="1" i="0" u="none" strike="noStrike" dirty="0" smtClean="0">
                          <a:latin typeface="Arial"/>
                        </a:rPr>
                        <a:t>Forward</a:t>
                      </a:r>
                      <a:endParaRPr lang="en-US" sz="1000" b="1" i="0" u="none" strike="noStrike" dirty="0">
                        <a:latin typeface="Arial"/>
                      </a:endParaRP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17-May-12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$2,971.00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6810" marR="6810" marT="681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65693">
                <a:tc>
                  <a:txBody>
                    <a:bodyPr/>
                    <a:lstStyle/>
                    <a:p>
                      <a:pPr algn="l" fontAlgn="b"/>
                      <a:r>
                        <a:rPr lang="en-US" sz="1000" b="1" i="0" u="none" strike="noStrike" dirty="0">
                          <a:latin typeface="Arial"/>
                        </a:rPr>
                        <a:t>Advanced Ticket Sales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$564.00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188 Tickets @ $3 each</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365693">
                <a:tc>
                  <a:txBody>
                    <a:bodyPr/>
                    <a:lstStyle/>
                    <a:p>
                      <a:pPr algn="l" fontAlgn="b"/>
                      <a:r>
                        <a:rPr lang="en-US" sz="1000" b="1" i="0" u="none" strike="noStrike" dirty="0">
                          <a:latin typeface="Arial"/>
                        </a:rPr>
                        <a:t>Ticket Sales at the Admission Table</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$117.00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39 Tickets @ $3 each</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Donations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$2.00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Subtotal</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latin typeface="Arial"/>
                        </a:rPr>
                        <a:t>$683.00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94875">
                <a:tc>
                  <a:txBody>
                    <a:bodyPr/>
                    <a:lstStyle/>
                    <a:p>
                      <a:pPr algn="l" fontAlgn="b"/>
                      <a:r>
                        <a:rPr lang="en-US" sz="1000" b="1" i="0" u="none" strike="noStrike" dirty="0">
                          <a:latin typeface="Arial"/>
                        </a:rPr>
                        <a:t>Total</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latin typeface="Arial"/>
                        </a:rPr>
                        <a:t>$3,654.00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365693">
                <a:tc>
                  <a:txBody>
                    <a:bodyPr/>
                    <a:lstStyle/>
                    <a:p>
                      <a:pPr algn="l" fontAlgn="b"/>
                      <a:r>
                        <a:rPr lang="en-US" sz="1000" b="1" i="0" u="none" strike="noStrike" dirty="0">
                          <a:latin typeface="Arial"/>
                        </a:rPr>
                        <a:t>Expenses</a:t>
                      </a:r>
                    </a:p>
                  </a:txBody>
                  <a:tcPr marL="6810" marR="6810" marT="681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DATE PAID</a:t>
                      </a:r>
                    </a:p>
                  </a:txBody>
                  <a:tcPr marL="6810" marR="6810" marT="6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AMOUNT DUE</a:t>
                      </a:r>
                    </a:p>
                  </a:txBody>
                  <a:tcPr marL="6810" marR="6810" marT="6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AMOUNT PAID</a:t>
                      </a:r>
                    </a:p>
                  </a:txBody>
                  <a:tcPr marL="6810" marR="6810" marT="6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latin typeface="Arial"/>
                        </a:rPr>
                        <a:t>CHECK #</a:t>
                      </a:r>
                    </a:p>
                  </a:txBody>
                  <a:tcPr marL="6810" marR="6810" marT="6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en-US" sz="1000" b="0" i="0" u="none" strike="noStrike" dirty="0">
                          <a:solidFill>
                            <a:srgbClr val="006100"/>
                          </a:solidFill>
                          <a:latin typeface="Calibri"/>
                        </a:rPr>
                        <a:t>$3,654.00</a:t>
                      </a:r>
                    </a:p>
                  </a:txBody>
                  <a:tcPr marL="6810" marR="6810" marT="6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1" i="0" u="none" strike="noStrike" dirty="0">
                          <a:latin typeface="Arial"/>
                        </a:rPr>
                        <a:t>REMARKS</a:t>
                      </a:r>
                    </a:p>
                  </a:txBody>
                  <a:tcPr marL="6810" marR="6810" marT="681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65693">
                <a:tc>
                  <a:txBody>
                    <a:bodyPr/>
                    <a:lstStyle/>
                    <a:p>
                      <a:pPr algn="l" fontAlgn="b"/>
                      <a:r>
                        <a:rPr lang="en-US" sz="1000" b="1" i="0" u="none" strike="noStrike" dirty="0">
                          <a:latin typeface="Arial"/>
                        </a:rPr>
                        <a:t>Rental Fee Tents and Chairs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31-May-12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$381.68</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$381.68</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$3,272.32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dirty="0">
                          <a:latin typeface="Arial"/>
                        </a:rPr>
                        <a:t>2 </a:t>
                      </a:r>
                      <a:r>
                        <a:rPr lang="fr-FR" sz="1000" b="0" i="0" u="none" strike="noStrike" dirty="0" err="1" smtClean="0">
                          <a:latin typeface="Arial"/>
                        </a:rPr>
                        <a:t>each</a:t>
                      </a:r>
                      <a:r>
                        <a:rPr lang="fr-FR" sz="1000" b="0" i="0" u="none" strike="noStrike" dirty="0" smtClean="0">
                          <a:latin typeface="Arial"/>
                        </a:rPr>
                        <a:t> </a:t>
                      </a:r>
                      <a:r>
                        <a:rPr lang="fr-FR" sz="1000" b="0" i="0" u="none" strike="noStrike" dirty="0">
                          <a:latin typeface="Arial"/>
                        </a:rPr>
                        <a:t>20' X 20' Pole Tents-- - Big T Tents</a:t>
                      </a:r>
                    </a:p>
                  </a:txBody>
                  <a:tcPr marL="6810" marR="6810" marT="681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187276">
                <a:tc>
                  <a:txBody>
                    <a:bodyPr/>
                    <a:lstStyle/>
                    <a:p>
                      <a:pPr algn="l" fontAlgn="b"/>
                      <a:r>
                        <a:rPr lang="en-US" sz="1000" b="1" i="0" u="none" strike="noStrike" dirty="0">
                          <a:latin typeface="Arial"/>
                        </a:rPr>
                        <a:t>Food, Sodas and Supplies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latin typeface="Arial"/>
                        </a:rPr>
                        <a:t>28-May-12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$384.41</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$384.41</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$2,887.91</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 SAMS</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Potato Salad, Cookies, etc.</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$101.89</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$240.00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$2,647.91</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 Walmart</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365693">
                <a:tc>
                  <a:txBody>
                    <a:bodyPr/>
                    <a:lstStyle/>
                    <a:p>
                      <a:pPr algn="l" fontAlgn="b"/>
                      <a:r>
                        <a:rPr lang="en-US" sz="1000" b="1" i="0" u="none" strike="noStrike" dirty="0">
                          <a:latin typeface="Arial"/>
                        </a:rPr>
                        <a:t>Ice and Water</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31-May-12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$80.00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$80.00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$2,567.91</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Walter McCullum - Masons</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Fried Chicken - 250 pieces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$184.02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$184.02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$2,383.89</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Walmart</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Corn on the Cob</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$40.00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$40.00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$2,343.89</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Lisa Smith - OES</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Baked Beans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$45.00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$45.00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$2,298.89</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Lance Bighems</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Trash Boxes and Paper Towels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$16.45</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$16.45</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$2,282.44</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Home Depot</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Face Painting for the Kids</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3-Jun-12</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$50.00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$50.00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$2,232.44</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Sarah  Moreno</a:t>
                      </a: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r>
                        <a:rPr lang="en-US" sz="1000" b="1"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$0.00</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$2,232.44</a:t>
                      </a:r>
                    </a:p>
                  </a:txBody>
                  <a:tcPr marL="6810" marR="6810" marT="68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6810" marR="6810" marT="6810" marB="0" anchor="b">
                    <a:lnL w="6350" cap="flat" cmpd="sng" algn="ctr">
                      <a:solidFill>
                        <a:srgbClr val="000000"/>
                      </a:solidFill>
                      <a:prstDash val="solid"/>
                      <a:round/>
                      <a:headEnd type="none" w="med" len="med"/>
                      <a:tailEnd type="none" w="med" len="med"/>
                    </a:lnL>
                    <a:lnR>
                      <a:noFill/>
                    </a:lnR>
                    <a:lnT>
                      <a:noFill/>
                    </a:lnT>
                    <a:lnB>
                      <a:noFill/>
                    </a:lnB>
                  </a:tcPr>
                </a:tc>
              </a:tr>
              <a:tr h="187276">
                <a:tc>
                  <a:txBody>
                    <a:bodyPr/>
                    <a:lstStyle/>
                    <a:p>
                      <a:pPr algn="l" fontAlgn="b"/>
                      <a:endParaRPr lang="en-US" sz="1000" b="0" i="0" u="none" strike="noStrike" dirty="0">
                        <a:latin typeface="Arial"/>
                      </a:endParaRP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latin typeface="Arial"/>
                        </a:rPr>
                        <a:t>$1,283.45</a:t>
                      </a: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latin typeface="Arial"/>
                        </a:rPr>
                        <a:t>$1,421.56</a:t>
                      </a: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r>
              <a:tr h="187276">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c>
                  <a:txBody>
                    <a:bodyPr/>
                    <a:lstStyle/>
                    <a:p>
                      <a:pPr algn="r" fontAlgn="b"/>
                      <a:r>
                        <a:rPr lang="en-US" sz="1000" b="1" i="0" u="none" strike="noStrike" dirty="0">
                          <a:latin typeface="Arial"/>
                        </a:rPr>
                        <a:t>$2,232.44</a:t>
                      </a:r>
                    </a:p>
                  </a:txBody>
                  <a:tcPr marL="6810" marR="6810" marT="6810" marB="0" anchor="b">
                    <a:lnL>
                      <a:noFill/>
                    </a:lnL>
                    <a:lnR>
                      <a:noFill/>
                    </a:lnR>
                    <a:lnT>
                      <a:noFill/>
                    </a:lnT>
                    <a:lnB>
                      <a:noFill/>
                    </a:lnB>
                  </a:tcPr>
                </a:tc>
                <a:tc>
                  <a:txBody>
                    <a:bodyPr/>
                    <a:lstStyle/>
                    <a:p>
                      <a:pPr algn="l" fontAlgn="b"/>
                      <a:endParaRPr lang="en-US" sz="1000" b="0" i="0" u="none" strike="noStrike" dirty="0">
                        <a:latin typeface="Arial"/>
                      </a:endParaRPr>
                    </a:p>
                  </a:txBody>
                  <a:tcPr marL="6810" marR="6810" marT="6810" marB="0" anchor="b">
                    <a:lnL>
                      <a:noFill/>
                    </a:lnL>
                    <a:lnR>
                      <a:noFill/>
                    </a:lnR>
                    <a:lnT>
                      <a:noFill/>
                    </a:lnT>
                    <a:lnB>
                      <a:noFill/>
                    </a:lnB>
                  </a:tcPr>
                </a:tc>
              </a:tr>
            </a:tbl>
          </a:graphicData>
        </a:graphic>
      </p:graphicFrame>
      <p:sp>
        <p:nvSpPr>
          <p:cNvPr id="8" name="Rectangle 5"/>
          <p:cNvSpPr txBox="1">
            <a:spLocks noChangeArrowheads="1"/>
          </p:cNvSpPr>
          <p:nvPr/>
        </p:nvSpPr>
        <p:spPr bwMode="auto">
          <a:xfrm>
            <a:off x="609600" y="76200"/>
            <a:ext cx="80772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n-US" sz="2400" b="1" u="sng" dirty="0" smtClean="0">
                <a:latin typeface="Arial" pitchFamily="34" charset="0"/>
                <a:cs typeface="Arial" pitchFamily="34" charset="0"/>
              </a:rPr>
              <a:t>LAST YEAR’S YEC BUDGET</a:t>
            </a:r>
            <a:endParaRPr lang="en-US" sz="2000" b="1" u="sng" dirty="0" smtClean="0">
              <a:latin typeface="Arial" pitchFamily="34" charset="0"/>
              <a:ea typeface="+mj-ea"/>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589B8C8-7465-416C-9572-34F816B6B79B}" type="datetime1">
              <a:rPr lang="en-US" smtClean="0"/>
              <a:pPr>
                <a:defRPr/>
              </a:pPr>
              <a:t>4/11/2013</a:t>
            </a:fld>
            <a:endParaRPr lang="en-US" dirty="0"/>
          </a:p>
        </p:txBody>
      </p:sp>
      <p:sp>
        <p:nvSpPr>
          <p:cNvPr id="6" name="Slide Number Placeholder 5"/>
          <p:cNvSpPr>
            <a:spLocks noGrp="1"/>
          </p:cNvSpPr>
          <p:nvPr>
            <p:ph type="sldNum" sz="quarter" idx="12"/>
          </p:nvPr>
        </p:nvSpPr>
        <p:spPr/>
        <p:txBody>
          <a:bodyPr/>
          <a:lstStyle/>
          <a:p>
            <a:pPr>
              <a:defRPr/>
            </a:pPr>
            <a:fld id="{011F5DC4-C279-43FB-A0D4-85FB32D1F231}" type="slidenum">
              <a:rPr lang="en-US" smtClean="0"/>
              <a:pPr>
                <a:defRPr/>
              </a:pPr>
              <a:t>16</a:t>
            </a:fld>
            <a:endParaRPr lang="en-US" dirty="0"/>
          </a:p>
        </p:txBody>
      </p:sp>
      <p:pic>
        <p:nvPicPr>
          <p:cNvPr id="1026" name="Picture 2" descr="https://sphotos-b.xx.fbcdn.net/hphotos-ash3/534294_10151440014528371_1734120758_n.jpg"/>
          <p:cNvPicPr>
            <a:picLocks noChangeAspect="1" noChangeArrowheads="1"/>
          </p:cNvPicPr>
          <p:nvPr/>
        </p:nvPicPr>
        <p:blipFill>
          <a:blip r:embed="rId2" cstate="print"/>
          <a:srcRect/>
          <a:stretch>
            <a:fillRect/>
          </a:stretch>
        </p:blipFill>
        <p:spPr bwMode="auto">
          <a:xfrm>
            <a:off x="2057400" y="0"/>
            <a:ext cx="5105400" cy="673417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pPr>
              <a:defRPr/>
            </a:pPr>
            <a:fld id="{9875A35E-D7FD-4155-B7C4-F590644DCEFC}" type="datetime1">
              <a:rPr lang="en-US"/>
              <a:pPr>
                <a:defRPr/>
              </a:pPr>
              <a:t>4/11/2013</a:t>
            </a:fld>
            <a:endParaRPr lang="en-US" dirty="0"/>
          </a:p>
        </p:txBody>
      </p:sp>
      <p:sp>
        <p:nvSpPr>
          <p:cNvPr id="8" name="Slide Number Placeholder 5"/>
          <p:cNvSpPr>
            <a:spLocks noGrp="1"/>
          </p:cNvSpPr>
          <p:nvPr>
            <p:ph type="sldNum" sz="quarter" idx="12"/>
          </p:nvPr>
        </p:nvSpPr>
        <p:spPr/>
        <p:txBody>
          <a:bodyPr/>
          <a:lstStyle/>
          <a:p>
            <a:pPr>
              <a:defRPr/>
            </a:pPr>
            <a:fld id="{11BB484B-4A17-4026-8DA5-82206EBE8C2A}" type="slidenum">
              <a:rPr lang="en-US"/>
              <a:pPr>
                <a:defRPr/>
              </a:pPr>
              <a:t>17</a:t>
            </a:fld>
            <a:endParaRPr lang="en-US" dirty="0"/>
          </a:p>
        </p:txBody>
      </p:sp>
      <p:sp>
        <p:nvSpPr>
          <p:cNvPr id="34821" name="Text Box 5"/>
          <p:cNvSpPr txBox="1">
            <a:spLocks noChangeArrowheads="1"/>
          </p:cNvSpPr>
          <p:nvPr/>
        </p:nvSpPr>
        <p:spPr bwMode="auto">
          <a:xfrm>
            <a:off x="304800" y="990600"/>
            <a:ext cx="8610600" cy="4370427"/>
          </a:xfrm>
          <a:prstGeom prst="rect">
            <a:avLst/>
          </a:prstGeom>
          <a:noFill/>
          <a:ln w="9525">
            <a:noFill/>
            <a:miter lim="800000"/>
            <a:headEnd/>
            <a:tailEnd/>
          </a:ln>
          <a:effectLst/>
        </p:spPr>
        <p:txBody>
          <a:bodyPr wrap="square">
            <a:spAutoFit/>
          </a:bodyPr>
          <a:lstStyle/>
          <a:p>
            <a:pPr marL="114300" lvl="1" indent="-114300">
              <a:buFont typeface="Arial" pitchFamily="34" charset="0"/>
              <a:buChar char="•"/>
            </a:pPr>
            <a:r>
              <a:rPr lang="en-US" sz="2000" b="1" dirty="0" smtClean="0">
                <a:latin typeface="Arial" pitchFamily="34" charset="0"/>
                <a:cs typeface="Arial" pitchFamily="34" charset="0"/>
              </a:rPr>
              <a:t> YEC Committee Meetings/Final Coordination Meeting for YEC???</a:t>
            </a:r>
          </a:p>
          <a:p>
            <a:pPr marL="114300" lvl="1" indent="-114300">
              <a:buFont typeface="Arial" pitchFamily="34" charset="0"/>
              <a:buChar char="•"/>
            </a:pPr>
            <a:r>
              <a:rPr lang="en-US" sz="2000" b="1" dirty="0" smtClean="0">
                <a:latin typeface="Arial" pitchFamily="34" charset="0"/>
                <a:cs typeface="Arial" pitchFamily="34" charset="0"/>
              </a:rPr>
              <a:t> Next quarterly meeting date:  Thursday, July 11, 2013</a:t>
            </a:r>
          </a:p>
          <a:p>
            <a:pPr marL="171450" indent="-171450">
              <a:buFont typeface="Arial" pitchFamily="34" charset="0"/>
              <a:buChar char="•"/>
            </a:pPr>
            <a:r>
              <a:rPr lang="en-US" sz="2000" b="1" dirty="0" smtClean="0"/>
              <a:t>Other Questions</a:t>
            </a:r>
            <a:r>
              <a:rPr lang="en-US" sz="2000" b="1" dirty="0"/>
              <a:t>???</a:t>
            </a:r>
          </a:p>
          <a:p>
            <a:endParaRPr lang="en-US" dirty="0" smtClean="0"/>
          </a:p>
          <a:p>
            <a:pPr algn="ctr"/>
            <a:r>
              <a:rPr lang="en-US" sz="2000" b="1" dirty="0" smtClean="0"/>
              <a:t>Contact Information:  </a:t>
            </a:r>
          </a:p>
          <a:p>
            <a:pPr algn="ctr"/>
            <a:r>
              <a:rPr lang="en-US" dirty="0" smtClean="0"/>
              <a:t>Leavenworth Community Service Organizations</a:t>
            </a:r>
          </a:p>
          <a:p>
            <a:pPr algn="ctr"/>
            <a:r>
              <a:rPr lang="en-US" dirty="0" smtClean="0"/>
              <a:t>Ron Coaxum – President</a:t>
            </a:r>
          </a:p>
          <a:p>
            <a:pPr algn="ctr"/>
            <a:r>
              <a:rPr lang="en-US" dirty="0" smtClean="0"/>
              <a:t>Rik Jackson, Vice President</a:t>
            </a:r>
          </a:p>
          <a:p>
            <a:pPr algn="ctr"/>
            <a:r>
              <a:rPr lang="en-US" dirty="0" smtClean="0"/>
              <a:t>Laura Coaxum – Secretary</a:t>
            </a:r>
          </a:p>
          <a:p>
            <a:pPr algn="ctr"/>
            <a:r>
              <a:rPr lang="en-US" dirty="0" smtClean="0"/>
              <a:t>Rachel Inabinett – Treasurer</a:t>
            </a:r>
          </a:p>
          <a:p>
            <a:pPr algn="ctr"/>
            <a:r>
              <a:rPr lang="en-US" dirty="0" smtClean="0"/>
              <a:t>Ann Moss – Community Information Officer</a:t>
            </a:r>
          </a:p>
          <a:p>
            <a:pPr algn="ctr"/>
            <a:r>
              <a:rPr lang="en-US" dirty="0" smtClean="0"/>
              <a:t>Rachel Inabinett – Community Information Officer</a:t>
            </a:r>
          </a:p>
          <a:p>
            <a:pPr algn="ctr"/>
            <a:endParaRPr lang="en-US" dirty="0" smtClean="0"/>
          </a:p>
          <a:p>
            <a:pPr algn="ctr"/>
            <a:r>
              <a:rPr lang="en-US" dirty="0" smtClean="0"/>
              <a:t>Website: </a:t>
            </a:r>
            <a:r>
              <a:rPr lang="en-US" dirty="0" smtClean="0">
                <a:hlinkClick r:id="rId3"/>
              </a:rPr>
              <a:t>www.lvncso.org</a:t>
            </a:r>
            <a:endParaRPr lang="en-US" dirty="0" smtClean="0"/>
          </a:p>
          <a:p>
            <a:pPr algn="ctr"/>
            <a:r>
              <a:rPr lang="en-US" dirty="0" smtClean="0"/>
              <a:t>Email: </a:t>
            </a:r>
            <a:r>
              <a:rPr lang="en-US" dirty="0" smtClean="0">
                <a:hlinkClick r:id="rId4"/>
              </a:rPr>
              <a:t>info@lvncso.org</a:t>
            </a:r>
            <a:r>
              <a:rPr lang="en-US" dirty="0" smtClean="0"/>
              <a:t> </a:t>
            </a:r>
            <a:endParaRPr lang="en-US" dirty="0"/>
          </a:p>
        </p:txBody>
      </p:sp>
      <p:sp>
        <p:nvSpPr>
          <p:cNvPr id="34822" name="Text Box 6"/>
          <p:cNvSpPr txBox="1">
            <a:spLocks noChangeArrowheads="1"/>
          </p:cNvSpPr>
          <p:nvPr/>
        </p:nvSpPr>
        <p:spPr bwMode="auto">
          <a:xfrm>
            <a:off x="2209800" y="304800"/>
            <a:ext cx="4800600" cy="461665"/>
          </a:xfrm>
          <a:prstGeom prst="rect">
            <a:avLst/>
          </a:prstGeom>
          <a:noFill/>
          <a:ln w="9525">
            <a:noFill/>
            <a:miter lim="800000"/>
            <a:headEnd/>
            <a:tailEnd/>
          </a:ln>
          <a:effectLst/>
        </p:spPr>
        <p:txBody>
          <a:bodyPr>
            <a:spAutoFit/>
          </a:bodyPr>
          <a:lstStyle/>
          <a:p>
            <a:pPr algn="ctr">
              <a:spcBef>
                <a:spcPct val="50000"/>
              </a:spcBef>
            </a:pPr>
            <a:r>
              <a:rPr lang="en-US" sz="2400" b="1" u="sng" dirty="0"/>
              <a:t>WAY AHEAD: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pPr>
              <a:defRPr/>
            </a:pPr>
            <a:fld id="{E5A135A3-DE71-4039-A9F5-2350615DE05C}" type="datetime1">
              <a:rPr lang="en-US"/>
              <a:pPr>
                <a:defRPr/>
              </a:pPr>
              <a:t>4/11/2013</a:t>
            </a:fld>
            <a:endParaRPr lang="en-US" dirty="0"/>
          </a:p>
        </p:txBody>
      </p:sp>
      <p:sp>
        <p:nvSpPr>
          <p:cNvPr id="7" name="Slide Number Placeholder 5"/>
          <p:cNvSpPr>
            <a:spLocks noGrp="1"/>
          </p:cNvSpPr>
          <p:nvPr>
            <p:ph type="sldNum" sz="quarter" idx="12"/>
          </p:nvPr>
        </p:nvSpPr>
        <p:spPr/>
        <p:txBody>
          <a:bodyPr/>
          <a:lstStyle/>
          <a:p>
            <a:pPr>
              <a:defRPr/>
            </a:pPr>
            <a:fld id="{CD798D41-61B3-41F4-87E5-48017819E239}" type="slidenum">
              <a:rPr lang="en-US"/>
              <a:pPr>
                <a:defRPr/>
              </a:pPr>
              <a:t>18</a:t>
            </a:fld>
            <a:endParaRPr lang="en-US" dirty="0"/>
          </a:p>
        </p:txBody>
      </p:sp>
      <p:sp>
        <p:nvSpPr>
          <p:cNvPr id="27650" name="Text Box 5"/>
          <p:cNvSpPr txBox="1">
            <a:spLocks noChangeArrowheads="1"/>
          </p:cNvSpPr>
          <p:nvPr/>
        </p:nvSpPr>
        <p:spPr bwMode="auto">
          <a:xfrm>
            <a:off x="2209800" y="914400"/>
            <a:ext cx="4648200" cy="461665"/>
          </a:xfrm>
          <a:prstGeom prst="rect">
            <a:avLst/>
          </a:prstGeom>
          <a:noFill/>
          <a:ln w="9525">
            <a:noFill/>
            <a:miter lim="800000"/>
            <a:headEnd/>
            <a:tailEnd/>
          </a:ln>
        </p:spPr>
        <p:txBody>
          <a:bodyPr>
            <a:spAutoFit/>
          </a:bodyPr>
          <a:lstStyle/>
          <a:p>
            <a:pPr algn="ctr">
              <a:spcBef>
                <a:spcPct val="50000"/>
              </a:spcBef>
            </a:pPr>
            <a:r>
              <a:rPr lang="en-US" sz="2400" b="1" u="sng" dirty="0">
                <a:latin typeface="Calibri" pitchFamily="34" charset="0"/>
              </a:rPr>
              <a:t>CLOSING </a:t>
            </a:r>
            <a:r>
              <a:rPr lang="en-US" sz="2400" b="1" u="sng" dirty="0" smtClean="0">
                <a:latin typeface="Calibri" pitchFamily="34" charset="0"/>
              </a:rPr>
              <a:t>PRAYER</a:t>
            </a:r>
            <a:endParaRPr lang="en-US" sz="2400" b="1" u="sng" dirty="0">
              <a:latin typeface="Calibri" pitchFamily="34" charset="0"/>
            </a:endParaRPr>
          </a:p>
        </p:txBody>
      </p:sp>
      <p:sp>
        <p:nvSpPr>
          <p:cNvPr id="27651" name="Text Box 6"/>
          <p:cNvSpPr txBox="1">
            <a:spLocks noChangeArrowheads="1"/>
          </p:cNvSpPr>
          <p:nvPr/>
        </p:nvSpPr>
        <p:spPr bwMode="auto">
          <a:xfrm>
            <a:off x="1447800" y="2362200"/>
            <a:ext cx="6096000" cy="1938992"/>
          </a:xfrm>
          <a:prstGeom prst="rect">
            <a:avLst/>
          </a:prstGeom>
          <a:noFill/>
          <a:ln w="9525">
            <a:noFill/>
            <a:miter lim="800000"/>
            <a:headEnd/>
            <a:tailEnd/>
          </a:ln>
        </p:spPr>
        <p:txBody>
          <a:bodyPr wrap="square">
            <a:spAutoFit/>
          </a:bodyPr>
          <a:lstStyle/>
          <a:p>
            <a:pPr algn="just">
              <a:spcBef>
                <a:spcPct val="50000"/>
              </a:spcBef>
            </a:pPr>
            <a:r>
              <a:rPr lang="en-US" sz="2400" i="1" dirty="0">
                <a:latin typeface="Calibri" pitchFamily="34" charset="0"/>
              </a:rPr>
              <a:t>“Now unto him that is able to do exceeding abundantly above all that we ask or think, according to the power that worketh in us, unto him be glory in the church by Christ Jesus throughout all ages, world without end.” 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pPr>
              <a:defRPr/>
            </a:pPr>
            <a:fld id="{010586A5-C880-475B-BAA7-032306CE020F}" type="datetime1">
              <a:rPr lang="en-US"/>
              <a:pPr>
                <a:defRPr/>
              </a:pPr>
              <a:t>4/11/2013</a:t>
            </a:fld>
            <a:endParaRPr lang="en-US" dirty="0"/>
          </a:p>
        </p:txBody>
      </p:sp>
      <p:sp>
        <p:nvSpPr>
          <p:cNvPr id="7" name="Slide Number Placeholder 5"/>
          <p:cNvSpPr>
            <a:spLocks noGrp="1"/>
          </p:cNvSpPr>
          <p:nvPr>
            <p:ph type="sldNum" sz="quarter" idx="12"/>
          </p:nvPr>
        </p:nvSpPr>
        <p:spPr/>
        <p:txBody>
          <a:bodyPr/>
          <a:lstStyle/>
          <a:p>
            <a:pPr>
              <a:defRPr/>
            </a:pPr>
            <a:fld id="{56AE0134-40FD-4E59-97FF-3165734B47EA}" type="slidenum">
              <a:rPr lang="en-US"/>
              <a:pPr>
                <a:defRPr/>
              </a:pPr>
              <a:t>2</a:t>
            </a:fld>
            <a:endParaRPr lang="en-US" dirty="0"/>
          </a:p>
        </p:txBody>
      </p:sp>
      <p:sp>
        <p:nvSpPr>
          <p:cNvPr id="14338" name="Text Box 5"/>
          <p:cNvSpPr txBox="1">
            <a:spLocks noChangeArrowheads="1"/>
          </p:cNvSpPr>
          <p:nvPr/>
        </p:nvSpPr>
        <p:spPr bwMode="auto">
          <a:xfrm>
            <a:off x="1562100" y="1447800"/>
            <a:ext cx="5638800" cy="461665"/>
          </a:xfrm>
          <a:prstGeom prst="rect">
            <a:avLst/>
          </a:prstGeom>
          <a:noFill/>
          <a:ln w="9525">
            <a:noFill/>
            <a:miter lim="800000"/>
            <a:headEnd/>
            <a:tailEnd/>
          </a:ln>
        </p:spPr>
        <p:txBody>
          <a:bodyPr wrap="square">
            <a:spAutoFit/>
          </a:bodyPr>
          <a:lstStyle/>
          <a:p>
            <a:pPr algn="ctr">
              <a:spcBef>
                <a:spcPct val="50000"/>
              </a:spcBef>
            </a:pPr>
            <a:r>
              <a:rPr lang="en-US" sz="2400" b="1" u="sng" dirty="0" smtClean="0">
                <a:latin typeface="Calibri" pitchFamily="34" charset="0"/>
              </a:rPr>
              <a:t>AGENDA</a:t>
            </a:r>
            <a:endParaRPr lang="en-US" sz="2400" b="1" u="sng" dirty="0">
              <a:latin typeface="Calibri" pitchFamily="34" charset="0"/>
            </a:endParaRPr>
          </a:p>
        </p:txBody>
      </p:sp>
      <p:sp>
        <p:nvSpPr>
          <p:cNvPr id="14339" name="Text Box 6"/>
          <p:cNvSpPr txBox="1">
            <a:spLocks noChangeArrowheads="1"/>
          </p:cNvSpPr>
          <p:nvPr/>
        </p:nvSpPr>
        <p:spPr bwMode="auto">
          <a:xfrm>
            <a:off x="1905000" y="1981200"/>
            <a:ext cx="5562600" cy="4524315"/>
          </a:xfrm>
          <a:prstGeom prst="rect">
            <a:avLst/>
          </a:prstGeom>
          <a:noFill/>
          <a:ln w="9525">
            <a:noFill/>
            <a:miter lim="800000"/>
            <a:headEnd/>
            <a:tailEnd/>
          </a:ln>
        </p:spPr>
        <p:txBody>
          <a:bodyPr wrap="square">
            <a:spAutoFit/>
          </a:bodyPr>
          <a:lstStyle/>
          <a:p>
            <a:pPr>
              <a:spcBef>
                <a:spcPct val="50000"/>
              </a:spcBef>
            </a:pPr>
            <a:r>
              <a:rPr lang="en-US" b="1" dirty="0">
                <a:latin typeface="Arial" pitchFamily="34" charset="0"/>
                <a:cs typeface="Arial" pitchFamily="34" charset="0"/>
              </a:rPr>
              <a:t>Sign-in </a:t>
            </a:r>
            <a:r>
              <a:rPr lang="en-US" b="1" dirty="0" smtClean="0">
                <a:latin typeface="Arial" pitchFamily="34" charset="0"/>
                <a:cs typeface="Arial" pitchFamily="34" charset="0"/>
              </a:rPr>
              <a:t>.........................................................</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Welcome &amp; Opening </a:t>
            </a:r>
            <a:r>
              <a:rPr lang="en-US" b="1" dirty="0">
                <a:latin typeface="Arial" pitchFamily="34" charset="0"/>
                <a:cs typeface="Arial" pitchFamily="34" charset="0"/>
              </a:rPr>
              <a:t>Prayer</a:t>
            </a:r>
            <a:r>
              <a:rPr lang="en-US" b="1" dirty="0" smtClean="0">
                <a:latin typeface="Arial" pitchFamily="34" charset="0"/>
                <a:cs typeface="Arial" pitchFamily="34" charset="0"/>
              </a:rPr>
              <a:t>………….…….</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Introductions &amp; Roster Review.................. </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Agenda/ Minutes Review.......................</a:t>
            </a:r>
          </a:p>
          <a:p>
            <a:pPr>
              <a:spcBef>
                <a:spcPct val="50000"/>
              </a:spcBef>
            </a:pPr>
            <a:r>
              <a:rPr lang="en-US" b="1" dirty="0" smtClean="0">
                <a:latin typeface="Arial" pitchFamily="34" charset="0"/>
                <a:cs typeface="Arial" pitchFamily="34" charset="0"/>
              </a:rPr>
              <a:t>Historical  Review ……………….……….</a:t>
            </a:r>
          </a:p>
          <a:p>
            <a:pPr>
              <a:spcBef>
                <a:spcPct val="50000"/>
              </a:spcBef>
            </a:pPr>
            <a:r>
              <a:rPr lang="en-US" b="1" dirty="0" smtClean="0">
                <a:latin typeface="Arial" pitchFamily="34" charset="0"/>
                <a:cs typeface="Arial" pitchFamily="34" charset="0"/>
              </a:rPr>
              <a:t>Financial Status Report …………………... </a:t>
            </a:r>
          </a:p>
          <a:p>
            <a:pPr>
              <a:spcBef>
                <a:spcPct val="50000"/>
              </a:spcBef>
            </a:pPr>
            <a:r>
              <a:rPr lang="en-US" b="1" dirty="0" smtClean="0">
                <a:latin typeface="Arial" pitchFamily="34" charset="0"/>
                <a:cs typeface="Arial" pitchFamily="34" charset="0"/>
              </a:rPr>
              <a:t>Calendar Review ……………………………</a:t>
            </a:r>
          </a:p>
          <a:p>
            <a:pPr>
              <a:spcBef>
                <a:spcPct val="50000"/>
              </a:spcBef>
            </a:pPr>
            <a:r>
              <a:rPr lang="en-US" b="1" dirty="0" smtClean="0">
                <a:solidFill>
                  <a:prstClr val="black"/>
                </a:solidFill>
              </a:rPr>
              <a:t>Jazz By The River 2013 ..…………………</a:t>
            </a:r>
            <a:r>
              <a:rPr lang="en-US" b="1" dirty="0" smtClean="0">
                <a:latin typeface="Arial" pitchFamily="34" charset="0"/>
                <a:cs typeface="Arial" pitchFamily="34" charset="0"/>
              </a:rPr>
              <a:t>....</a:t>
            </a:r>
          </a:p>
          <a:p>
            <a:pPr>
              <a:spcBef>
                <a:spcPct val="50000"/>
              </a:spcBef>
            </a:pPr>
            <a:r>
              <a:rPr lang="en-US" b="1" dirty="0" smtClean="0">
                <a:latin typeface="Arial" pitchFamily="34" charset="0"/>
                <a:cs typeface="Arial" pitchFamily="34" charset="0"/>
              </a:rPr>
              <a:t>Year-End Cookout </a:t>
            </a:r>
            <a:r>
              <a:rPr lang="en-US" b="1" dirty="0" smtClean="0">
                <a:latin typeface="Arial" pitchFamily="34" charset="0"/>
                <a:cs typeface="Arial" pitchFamily="34" charset="0"/>
              </a:rPr>
              <a:t>.……………………...</a:t>
            </a:r>
          </a:p>
          <a:p>
            <a:pPr>
              <a:spcBef>
                <a:spcPct val="50000"/>
              </a:spcBef>
            </a:pPr>
            <a:r>
              <a:rPr lang="en-US" b="1" dirty="0" smtClean="0">
                <a:latin typeface="Arial" pitchFamily="34" charset="0"/>
                <a:cs typeface="Arial" pitchFamily="34" charset="0"/>
              </a:rPr>
              <a:t>VA Parade of Flags Fundraiser …………</a:t>
            </a:r>
            <a:endParaRPr lang="en-US" b="1" dirty="0" smtClean="0">
              <a:latin typeface="Arial" pitchFamily="34" charset="0"/>
              <a:cs typeface="Arial" pitchFamily="34" charset="0"/>
            </a:endParaRPr>
          </a:p>
          <a:p>
            <a:pPr>
              <a:spcBef>
                <a:spcPct val="50000"/>
              </a:spcBef>
            </a:pPr>
            <a:r>
              <a:rPr lang="en-US" b="1" dirty="0" smtClean="0">
                <a:latin typeface="Arial" pitchFamily="34" charset="0"/>
                <a:cs typeface="Arial" pitchFamily="34" charset="0"/>
              </a:rPr>
              <a:t>Closing </a:t>
            </a:r>
            <a:r>
              <a:rPr lang="en-US" b="1" dirty="0">
                <a:latin typeface="Arial" pitchFamily="34" charset="0"/>
                <a:cs typeface="Arial" pitchFamily="34" charset="0"/>
              </a:rPr>
              <a:t>Prayer </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8" name="TextBox 7"/>
          <p:cNvSpPr txBox="1"/>
          <p:nvPr/>
        </p:nvSpPr>
        <p:spPr>
          <a:xfrm>
            <a:off x="609600" y="0"/>
            <a:ext cx="7543800" cy="1477328"/>
          </a:xfrm>
          <a:prstGeom prst="rect">
            <a:avLst/>
          </a:prstGeom>
          <a:noFill/>
        </p:spPr>
        <p:txBody>
          <a:bodyPr wrap="square" rtlCol="0">
            <a:spAutoFit/>
          </a:bodyPr>
          <a:lstStyle/>
          <a:p>
            <a:endParaRPr lang="en-US" dirty="0" smtClean="0"/>
          </a:p>
          <a:p>
            <a:r>
              <a:rPr lang="en-US" dirty="0" smtClean="0"/>
              <a:t>	</a:t>
            </a:r>
            <a:r>
              <a:rPr lang="en-US" b="1" dirty="0" smtClean="0"/>
              <a:t>Community Service Organizations’ Quarterly Meeting</a:t>
            </a:r>
          </a:p>
          <a:p>
            <a:pPr algn="ctr"/>
            <a:r>
              <a:rPr lang="en-US" b="1" dirty="0" smtClean="0"/>
              <a:t>Richard Allen Cultural Center</a:t>
            </a:r>
          </a:p>
          <a:p>
            <a:pPr algn="ctr"/>
            <a:r>
              <a:rPr lang="en-US" b="1" dirty="0" smtClean="0"/>
              <a:t>Thursday, April 11, 2013</a:t>
            </a:r>
          </a:p>
          <a:p>
            <a:pPr algn="ctr"/>
            <a:r>
              <a:rPr lang="en-US" b="1" dirty="0" smtClean="0"/>
              <a:t> 6:30 PM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228600"/>
          <a:ext cx="8305800" cy="5811520"/>
        </p:xfrm>
        <a:graphic>
          <a:graphicData uri="http://schemas.openxmlformats.org/drawingml/2006/table">
            <a:tbl>
              <a:tblPr firstRow="1" bandRow="1">
                <a:tableStyleId>{5C22544A-7EE6-4342-B048-85BDC9FD1C3A}</a:tableStyleId>
              </a:tblPr>
              <a:tblGrid>
                <a:gridCol w="2743200"/>
                <a:gridCol w="1752600"/>
                <a:gridCol w="2514600"/>
                <a:gridCol w="1295400"/>
              </a:tblGrid>
              <a:tr h="370840">
                <a:tc>
                  <a:txBody>
                    <a:bodyPr/>
                    <a:lstStyle/>
                    <a:p>
                      <a:pPr algn="ctr"/>
                      <a:r>
                        <a:rPr lang="en-US" dirty="0" smtClean="0"/>
                        <a:t>Organization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POC</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Email address</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Phone</a:t>
                      </a:r>
                      <a:endParaRPr lang="en-US" dirty="0"/>
                    </a:p>
                  </a:txBody>
                  <a:tcPr>
                    <a:lnB w="12700" cap="flat" cmpd="sng" algn="ctr">
                      <a:solidFill>
                        <a:schemeClr val="tx1"/>
                      </a:solidFill>
                      <a:prstDash val="solid"/>
                      <a:round/>
                      <a:headEnd type="none" w="med" len="med"/>
                      <a:tailEnd type="none" w="med" len="med"/>
                    </a:lnB>
                  </a:tcPr>
                </a:tc>
              </a:tr>
              <a:tr h="370840">
                <a:tc>
                  <a:txBody>
                    <a:bodyPr/>
                    <a:lstStyle/>
                    <a:p>
                      <a:r>
                        <a:rPr lang="en-US" sz="1400" b="1" dirty="0" smtClean="0"/>
                        <a:t>Art In Motion (AIM)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Joyce Williams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williams.joyce52@yahoo.com</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913-727-3085</a:t>
                      </a:r>
                    </a:p>
                    <a:p>
                      <a:r>
                        <a:rPr lang="en-US" sz="1400" b="1" dirty="0" smtClean="0"/>
                        <a:t>913-240-6527</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Alpha Kappa</a:t>
                      </a:r>
                      <a:r>
                        <a:rPr lang="en-US" sz="1400" b="1" baseline="0" dirty="0" smtClean="0"/>
                        <a:t> Alpha (AKA)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Rachel Inabinett</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3"/>
                        </a:rPr>
                        <a:t>vengeance4rdi@aol.com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913-775-1703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Alpha Phi Alpha  (APA)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Mike Law</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4"/>
                        </a:rPr>
                        <a:t>michael.d.law@us.army.mil</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913-240-9111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Blacks In Government (BIG)</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Mary Nelson</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5"/>
                        </a:rPr>
                        <a:t>greaterkcbig@gmail.com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913-579-2031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Delta Sigma Theta (LAC)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Renee’ Wilson</a:t>
                      </a:r>
                    </a:p>
                    <a:p>
                      <a:r>
                        <a:rPr lang="en-US" sz="1400" b="1" dirty="0" smtClean="0"/>
                        <a:t>Ann Moss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6"/>
                        </a:rPr>
                        <a:t>rnw1@prodigy.net</a:t>
                      </a:r>
                    </a:p>
                    <a:p>
                      <a:r>
                        <a:rPr lang="en-US" sz="1400" b="1" dirty="0" smtClean="0">
                          <a:hlinkClick r:id="rId6"/>
                        </a:rPr>
                        <a:t>annsmoss@hotmail.com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816-520-4326</a:t>
                      </a:r>
                    </a:p>
                    <a:p>
                      <a:r>
                        <a:rPr lang="en-US" sz="1400" b="1" dirty="0" smtClean="0"/>
                        <a:t>913-704-8494</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First City Riders  (Inactive)</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Angie</a:t>
                      </a:r>
                      <a:r>
                        <a:rPr lang="en-US" sz="1400" b="1" baseline="0" dirty="0" smtClean="0"/>
                        <a:t> Thomas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7"/>
                        </a:rPr>
                        <a:t>angiethomas817@kc.rr.com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913-240-9561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Kappa Alpha Psi</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Karel  Butler</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8"/>
                        </a:rPr>
                        <a:t>karelb1911@msn.com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254-338-4828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Les Novelettes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Ollie Baker</a:t>
                      </a:r>
                    </a:p>
                    <a:p>
                      <a:r>
                        <a:rPr lang="en-US" sz="1400" b="1" dirty="0" smtClean="0"/>
                        <a:t>Joyce Jones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9"/>
                        </a:rPr>
                        <a:t>ollie.baker@ymail.com</a:t>
                      </a:r>
                      <a:endParaRPr lang="en-US" sz="1400" b="1" dirty="0" smtClean="0"/>
                    </a:p>
                    <a:p>
                      <a:r>
                        <a:rPr lang="en-US" sz="1400" b="1" dirty="0" smtClean="0">
                          <a:hlinkClick r:id="rId10"/>
                        </a:rPr>
                        <a:t>wjonesjr@kc.rr.com</a:t>
                      </a:r>
                      <a:r>
                        <a:rPr lang="en-US" sz="1400" b="1" dirty="0" smtClean="0"/>
                        <a:t>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913-651-1009</a:t>
                      </a:r>
                    </a:p>
                    <a:p>
                      <a:r>
                        <a:rPr lang="en-US" sz="1400" b="1" dirty="0" smtClean="0"/>
                        <a:t>913-683-9646</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r>
                        <a:rPr lang="en-US" sz="1400" b="1" dirty="0" smtClean="0"/>
                        <a:t>Leavenworth Faith Communities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rPr>
                        <a:t>First Missionary Baptist Church</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rPr>
                        <a:t>Glimmer of Light Fellowship Ministries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tabLst>
                          <a:tab pos="795338" algn="l"/>
                          <a:tab pos="1317625" algn="l"/>
                        </a:tabLst>
                      </a:pPr>
                      <a:r>
                        <a:rPr lang="en-US" sz="1400" b="1" dirty="0" smtClean="0"/>
                        <a:t>Bobbie Flucas</a:t>
                      </a:r>
                    </a:p>
                    <a:p>
                      <a:pPr>
                        <a:tabLst>
                          <a:tab pos="795338" algn="l"/>
                          <a:tab pos="1317625" algn="l"/>
                        </a:tabLst>
                      </a:pPr>
                      <a:r>
                        <a:rPr lang="en-US" sz="1400" b="1" dirty="0" smtClean="0"/>
                        <a:t>Rev. Joann Uitenham</a:t>
                      </a:r>
                    </a:p>
                    <a:p>
                      <a:pPr marL="0" marR="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1400" b="1" dirty="0" smtClean="0"/>
                        <a:t>Rev. Tony Majors</a:t>
                      </a:r>
                    </a:p>
                    <a:p>
                      <a:pPr>
                        <a:tabLst>
                          <a:tab pos="795338" algn="l"/>
                          <a:tab pos="1317625" algn="l"/>
                        </a:tabLst>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tabLst>
                          <a:tab pos="2292350" algn="l"/>
                        </a:tabLst>
                      </a:pPr>
                      <a:r>
                        <a:rPr lang="en-US" sz="1400" b="1" dirty="0" smtClean="0">
                          <a:hlinkClick r:id="rId11"/>
                        </a:rPr>
                        <a:t>peaches.flucas686@gmail.com</a:t>
                      </a:r>
                      <a:r>
                        <a:rPr lang="en-US" sz="1400" b="1" baseline="0" dirty="0" smtClean="0"/>
                        <a:t> </a:t>
                      </a:r>
                      <a:r>
                        <a:rPr lang="en-US" sz="1400" b="1" baseline="0" dirty="0" smtClean="0">
                          <a:hlinkClick r:id="rId12"/>
                        </a:rPr>
                        <a:t>Joann.Uitenham@us.army.mil</a:t>
                      </a:r>
                      <a:endParaRPr lang="en-US" sz="1400" b="1" baseline="0" dirty="0" smtClean="0"/>
                    </a:p>
                    <a:p>
                      <a:pPr marL="0" marR="0" indent="0" algn="l" defTabSz="914400" rtl="0" eaLnBrk="1" fontAlgn="auto" latinLnBrk="0" hangingPunct="1">
                        <a:lnSpc>
                          <a:spcPct val="100000"/>
                        </a:lnSpc>
                        <a:spcBef>
                          <a:spcPts val="0"/>
                        </a:spcBef>
                        <a:spcAft>
                          <a:spcPts val="0"/>
                        </a:spcAft>
                        <a:buClrTx/>
                        <a:buSzTx/>
                        <a:buFontTx/>
                        <a:buNone/>
                        <a:tabLst>
                          <a:tab pos="2292350" algn="l"/>
                        </a:tabLst>
                        <a:defRPr/>
                      </a:pPr>
                      <a:r>
                        <a:rPr lang="en-US" sz="1400" b="1" dirty="0" smtClean="0">
                          <a:latin typeface="+mn-lt"/>
                          <a:ea typeface="Calibri"/>
                          <a:hlinkClick r:id="rId13"/>
                        </a:rPr>
                        <a:t>tony.j.majors.civ@mail.mil</a:t>
                      </a:r>
                      <a:endParaRPr lang="en-US" sz="1400" b="1" dirty="0" smtClean="0">
                        <a:latin typeface="+mn-lt"/>
                        <a:ea typeface="Calibri"/>
                      </a:endParaRPr>
                    </a:p>
                    <a:p>
                      <a:pPr>
                        <a:tabLst>
                          <a:tab pos="2292350" algn="l"/>
                        </a:tabLst>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913-651-2537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913-775-0849</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580-917-7331</a:t>
                      </a:r>
                      <a:endParaRPr lang="en-US" sz="14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960">
                <a:tc>
                  <a:txBody>
                    <a:bodyPr/>
                    <a:lstStyle/>
                    <a:p>
                      <a:r>
                        <a:rPr lang="en-US" sz="1400" b="1" dirty="0" smtClean="0"/>
                        <a:t>Mt Olive Lodge </a:t>
                      </a:r>
                      <a:r>
                        <a:rPr lang="en-US" sz="1400" b="1" baseline="0" dirty="0" smtClean="0"/>
                        <a:t>#3</a:t>
                      </a:r>
                    </a:p>
                    <a:p>
                      <a:r>
                        <a:rPr lang="en-US" sz="1400" b="1" baseline="0" dirty="0" smtClean="0"/>
                        <a:t>( </a:t>
                      </a:r>
                      <a:r>
                        <a:rPr lang="en-US" sz="1400" b="1" dirty="0" smtClean="0"/>
                        <a:t>Prince Hall Masons)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Claude Cannon</a:t>
                      </a:r>
                    </a:p>
                    <a:p>
                      <a:r>
                        <a:rPr lang="en-US" sz="1400" b="1" dirty="0" smtClean="0"/>
                        <a:t>Johnnie Wade  (Sec)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14"/>
                        </a:rPr>
                        <a:t>c.cannon73@gmail.com</a:t>
                      </a:r>
                      <a:endParaRPr lang="en-US" sz="1400" b="1" dirty="0" smtClean="0"/>
                    </a:p>
                    <a:p>
                      <a:r>
                        <a:rPr lang="en-US" sz="1400" b="1" dirty="0" smtClean="0">
                          <a:hlinkClick r:id="rId15"/>
                        </a:rPr>
                        <a:t>pmwade32@yahoo.com</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913-369-5529</a:t>
                      </a:r>
                    </a:p>
                    <a:p>
                      <a:r>
                        <a:rPr lang="en-US" sz="1400" b="1" dirty="0" smtClean="0"/>
                        <a:t>407-902-4731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NAACP</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Joe Clark</a:t>
                      </a:r>
                    </a:p>
                    <a:p>
                      <a:r>
                        <a:rPr lang="en-US" sz="1400" b="1" dirty="0" smtClean="0"/>
                        <a:t>Wilbur</a:t>
                      </a:r>
                      <a:r>
                        <a:rPr lang="en-US" sz="1400" b="1" baseline="0" dirty="0" smtClean="0"/>
                        <a:t> Ferguson</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hlinkClick r:id="rId16"/>
                        </a:rPr>
                        <a:t>joseph.clark@sbcglobal.net</a:t>
                      </a:r>
                      <a:r>
                        <a:rPr lang="en-US" sz="1400" b="1" dirty="0" smtClean="0"/>
                        <a:t> </a:t>
                      </a:r>
                    </a:p>
                    <a:p>
                      <a:r>
                        <a:rPr lang="en-US" sz="1400" b="1" dirty="0" smtClean="0">
                          <a:hlinkClick r:id="rId17"/>
                        </a:rPr>
                        <a:t>wilbur@kc.rr.com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913-680-8384</a:t>
                      </a:r>
                    </a:p>
                    <a:p>
                      <a:r>
                        <a:rPr lang="en-US" sz="1400" b="1" dirty="0" smtClean="0"/>
                        <a:t>913-306-1823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Date Placeholder 2"/>
          <p:cNvSpPr>
            <a:spLocks noGrp="1"/>
          </p:cNvSpPr>
          <p:nvPr>
            <p:ph type="dt" sz="half" idx="10"/>
          </p:nvPr>
        </p:nvSpPr>
        <p:spPr/>
        <p:txBody>
          <a:bodyPr/>
          <a:lstStyle/>
          <a:p>
            <a:r>
              <a:rPr lang="en-US" dirty="0" smtClean="0"/>
              <a:t>As of:  </a:t>
            </a:r>
            <a:fld id="{9D2A6B7F-A29A-48B1-BE2E-A69A070F7BE3}" type="datetime1">
              <a:rPr lang="en-US" smtClean="0"/>
              <a:pPr/>
              <a:t>4/11/2013</a:t>
            </a:fld>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pPr>
              <a:defRPr/>
            </a:pPr>
            <a:fld id="{892BBA77-C536-4240-A77D-AC748C082B82}"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5305" y="228600"/>
          <a:ext cx="8493895" cy="6294120"/>
        </p:xfrm>
        <a:graphic>
          <a:graphicData uri="http://schemas.openxmlformats.org/drawingml/2006/table">
            <a:tbl>
              <a:tblPr firstRow="1" bandRow="1">
                <a:tableStyleId>{5C22544A-7EE6-4342-B048-85BDC9FD1C3A}</a:tableStyleId>
              </a:tblPr>
              <a:tblGrid>
                <a:gridCol w="2667000"/>
                <a:gridCol w="1981200"/>
                <a:gridCol w="2514600"/>
                <a:gridCol w="1331095"/>
              </a:tblGrid>
              <a:tr h="370840">
                <a:tc>
                  <a:txBody>
                    <a:bodyPr/>
                    <a:lstStyle/>
                    <a:p>
                      <a:pPr algn="ctr"/>
                      <a:r>
                        <a:rPr lang="en-US" dirty="0" smtClean="0"/>
                        <a:t>Organization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POC</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Email address</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Phone</a:t>
                      </a:r>
                      <a:endParaRPr lang="en-US" dirty="0"/>
                    </a:p>
                  </a:txBody>
                  <a:tcPr>
                    <a:lnB w="12700" cap="flat" cmpd="sng" algn="ctr">
                      <a:solidFill>
                        <a:schemeClr val="tx1"/>
                      </a:solidFill>
                      <a:prstDash val="solid"/>
                      <a:round/>
                      <a:headEnd type="none" w="med" len="med"/>
                      <a:tailEnd type="none" w="med" len="med"/>
                    </a:lnB>
                  </a:tcPr>
                </a:tc>
              </a:tr>
              <a:tr h="467360">
                <a:tc>
                  <a:txBody>
                    <a:bodyPr/>
                    <a:lstStyle/>
                    <a:p>
                      <a:r>
                        <a:rPr lang="en-US" sz="1400" b="1" dirty="0" smtClean="0"/>
                        <a:t>OES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Louise</a:t>
                      </a:r>
                      <a:r>
                        <a:rPr lang="en-US" sz="1400" b="1" baseline="0" dirty="0" smtClean="0"/>
                        <a:t> </a:t>
                      </a:r>
                      <a:r>
                        <a:rPr lang="en-US" sz="1400" b="1" dirty="0" smtClean="0"/>
                        <a:t>Turner, WM</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Kathaleen</a:t>
                      </a:r>
                      <a:r>
                        <a:rPr lang="en-US" sz="1400" b="1" baseline="0" dirty="0" smtClean="0"/>
                        <a:t> Cannon (Sec)</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misslou1@sbcglobal.net</a:t>
                      </a:r>
                      <a:r>
                        <a:rPr lang="en-US" sz="14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latin typeface="+mn-lt"/>
                          <a:ea typeface="+mn-ea"/>
                          <a:cs typeface="+mn-cs"/>
                          <a:hlinkClick r:id="rId3"/>
                        </a:rPr>
                        <a:t>Kathaleen.cannon@gmail.com</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913-306-6497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913-961-7385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Omega Psi Phi  (OII)</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Randy Jeter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4"/>
                        </a:rPr>
                        <a:t>rbjeter10@aol.com</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 706-495-6628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Phi Beta Sigma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latin typeface="+mn-lt"/>
                          <a:ea typeface="Times New Roman"/>
                          <a:cs typeface="Arial"/>
                        </a:rPr>
                        <a:t>Damon Bennett</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5"/>
                        </a:rPr>
                        <a:t>dbennett1914@gmail.com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718-207-6967</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Richard</a:t>
                      </a:r>
                      <a:r>
                        <a:rPr lang="en-US" sz="1400" b="1" baseline="0" dirty="0" smtClean="0"/>
                        <a:t> Allen Cultural  Center and Museum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Phyllis</a:t>
                      </a:r>
                      <a:r>
                        <a:rPr lang="en-US" sz="1400" b="1" baseline="0" dirty="0" smtClean="0"/>
                        <a:t> Bass</a:t>
                      </a:r>
                    </a:p>
                    <a:p>
                      <a:r>
                        <a:rPr lang="en-US" sz="1400" b="1" baseline="0" dirty="0" smtClean="0"/>
                        <a:t>Sandi Smith </a:t>
                      </a:r>
                      <a:r>
                        <a:rPr lang="en-US" sz="1400" b="1" dirty="0" smtClean="0"/>
                        <a:t>(Sec)</a:t>
                      </a:r>
                      <a:endParaRPr lang="en-US" sz="1400" b="1"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6"/>
                        </a:rPr>
                        <a:t>pabass@aol.com</a:t>
                      </a:r>
                      <a:r>
                        <a:rPr lang="en-US" sz="1400" b="1" dirty="0" smtClean="0"/>
                        <a:t> </a:t>
                      </a:r>
                    </a:p>
                    <a:p>
                      <a:r>
                        <a:rPr lang="en-US" sz="1400" b="1" dirty="0" smtClean="0">
                          <a:hlinkClick r:id="rId7"/>
                        </a:rPr>
                        <a:t>smcmsc@juno.com</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913-651-4029</a:t>
                      </a:r>
                    </a:p>
                    <a:p>
                      <a:r>
                        <a:rPr lang="en-US" sz="1400" b="1" dirty="0" smtClean="0"/>
                        <a:t>913-250-6656</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4360">
                <a:tc>
                  <a:txBody>
                    <a:bodyPr/>
                    <a:lstStyle/>
                    <a:p>
                      <a:r>
                        <a:rPr lang="en-US" sz="1400" b="1" dirty="0" smtClean="0"/>
                        <a:t>ROCKS, Inc.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Brian Adamson</a:t>
                      </a:r>
                    </a:p>
                    <a:p>
                      <a:r>
                        <a:rPr lang="en-US" sz="1400" b="1" dirty="0" smtClean="0"/>
                        <a:t>Katreina Harmon</a:t>
                      </a:r>
                    </a:p>
                    <a:p>
                      <a:r>
                        <a:rPr lang="en-US" sz="1400" b="1" dirty="0" smtClean="0"/>
                        <a:t>Sarah Scriven (Sec)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8"/>
                        </a:rPr>
                        <a:t>brian.adamson@us.army.mil</a:t>
                      </a:r>
                      <a:endParaRPr lang="en-US" sz="1400" b="1" dirty="0" smtClean="0"/>
                    </a:p>
                    <a:p>
                      <a:r>
                        <a:rPr lang="en-US" sz="1400" b="1" dirty="0" smtClean="0">
                          <a:hlinkClick r:id="rId9"/>
                        </a:rPr>
                        <a:t>majikprincess@gmail.com</a:t>
                      </a:r>
                      <a:r>
                        <a:rPr lang="en-US" sz="1400" b="1" baseline="0" dirty="0" smtClean="0"/>
                        <a:t> </a:t>
                      </a:r>
                      <a:endParaRPr lang="en-US" sz="1400" b="1" dirty="0" smtClean="0"/>
                    </a:p>
                    <a:p>
                      <a:r>
                        <a:rPr lang="en-US" sz="1400" b="1" dirty="0" smtClean="0">
                          <a:hlinkClick r:id="rId10"/>
                        </a:rPr>
                        <a:t>sarah.scriven@us.army.mil</a:t>
                      </a:r>
                      <a:r>
                        <a:rPr lang="en-US" sz="1400" b="1"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337-378-2771</a:t>
                      </a:r>
                    </a:p>
                    <a:p>
                      <a:r>
                        <a:rPr lang="en-US" sz="1400" b="1" dirty="0" smtClean="0"/>
                        <a:t>254-285-4499</a:t>
                      </a:r>
                    </a:p>
                    <a:p>
                      <a:r>
                        <a:rPr lang="en-US" sz="1400" b="1" dirty="0" smtClean="0"/>
                        <a:t>919-440-1397</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Sigma Gamma Rho</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POC  TBD</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Socialites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Louise Turner</a:t>
                      </a:r>
                    </a:p>
                    <a:p>
                      <a:r>
                        <a:rPr lang="en-US" sz="1400" b="1" dirty="0" smtClean="0"/>
                        <a:t>Cheryl Mills (Sec)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misslou1@sbcglobal.net</a:t>
                      </a:r>
                      <a:r>
                        <a:rPr lang="en-US" sz="1400" b="1" dirty="0" smtClean="0"/>
                        <a:t> </a:t>
                      </a:r>
                    </a:p>
                    <a:p>
                      <a:r>
                        <a:rPr lang="en-US" sz="1400" b="1" dirty="0" smtClean="0">
                          <a:hlinkClick r:id="rId11"/>
                        </a:rPr>
                        <a:t>vmills@kc.rr.com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913-306-6497</a:t>
                      </a:r>
                    </a:p>
                    <a:p>
                      <a:r>
                        <a:rPr lang="en-US" sz="1400" b="1" dirty="0" smtClean="0"/>
                        <a:t>913-269-8738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Zeta Phi Beta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Amy</a:t>
                      </a:r>
                      <a:r>
                        <a:rPr lang="en-US" sz="1400" b="1" baseline="0" dirty="0" smtClean="0">
                          <a:solidFill>
                            <a:schemeClr val="tx1"/>
                          </a:solidFill>
                        </a:rPr>
                        <a:t> Barnes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12"/>
                        </a:rPr>
                        <a:t>amycarol74@aol.com</a:t>
                      </a:r>
                      <a:r>
                        <a:rPr lang="en-US" sz="1400" b="1" dirty="0" smtClean="0"/>
                        <a:t>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910-316-0753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VFW Post 12003</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Felix Sanchez</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 </a:t>
                      </a:r>
                      <a:r>
                        <a:rPr lang="en-US" sz="1400" b="1" u="sng" kern="1200" dirty="0" smtClean="0">
                          <a:solidFill>
                            <a:srgbClr val="0000FF"/>
                          </a:solidFill>
                          <a:latin typeface="+mn-lt"/>
                          <a:ea typeface="Calibri"/>
                          <a:cs typeface="+mn-cs"/>
                          <a:hlinkClick r:id="rId13"/>
                        </a:rPr>
                        <a:t>Fsanchez1@kc.rr.com</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316-253-1050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160">
                <a:tc>
                  <a:txBody>
                    <a:bodyPr/>
                    <a:lstStyle/>
                    <a:p>
                      <a:r>
                        <a:rPr lang="en-US" sz="1400" b="1" dirty="0" smtClean="0">
                          <a:latin typeface="+mn-lt"/>
                        </a:rPr>
                        <a:t>VFW Post 56</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Dallas Eubanks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hlinkClick r:id="rId14"/>
                        </a:rPr>
                        <a:t>dallas.eubanks@us.army.mil</a:t>
                      </a:r>
                      <a:r>
                        <a:rPr lang="en-US" sz="1400" b="1" dirty="0" smtClean="0">
                          <a:latin typeface="+mn-lt"/>
                        </a:rPr>
                        <a:t> </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latin typeface="+mn-lt"/>
                        </a:rPr>
                        <a:t>913-684-4566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160">
                <a:tc>
                  <a:txBody>
                    <a:bodyPr/>
                    <a:lstStyle/>
                    <a:p>
                      <a:r>
                        <a:rPr lang="en-US" sz="1400" b="1" dirty="0" smtClean="0"/>
                        <a:t>CSO President</a:t>
                      </a:r>
                    </a:p>
                    <a:p>
                      <a:r>
                        <a:rPr lang="en-US" sz="1400" b="1" dirty="0" smtClean="0"/>
                        <a:t>CSO Vice President</a:t>
                      </a:r>
                    </a:p>
                    <a:p>
                      <a:r>
                        <a:rPr lang="en-US" sz="1400" b="1" dirty="0" smtClean="0"/>
                        <a:t>CSO Secretary</a:t>
                      </a:r>
                    </a:p>
                    <a:p>
                      <a:r>
                        <a:rPr lang="en-US" sz="1400" b="1" dirty="0" smtClean="0"/>
                        <a:t>CSO Treasurer</a:t>
                      </a:r>
                    </a:p>
                    <a:p>
                      <a:r>
                        <a:rPr lang="en-US" sz="1400" b="1" dirty="0" smtClean="0"/>
                        <a:t>CSO</a:t>
                      </a:r>
                      <a:r>
                        <a:rPr lang="en-US" sz="1400" b="1" baseline="0" dirty="0" smtClean="0"/>
                        <a:t> Information Officers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Ron Coaxum</a:t>
                      </a:r>
                    </a:p>
                    <a:p>
                      <a:r>
                        <a:rPr lang="en-US" sz="1400" b="1" dirty="0" smtClean="0"/>
                        <a:t>Richard Jackson</a:t>
                      </a:r>
                    </a:p>
                    <a:p>
                      <a:r>
                        <a:rPr lang="en-US" sz="1400" b="1" dirty="0" smtClean="0"/>
                        <a:t>Laura Coaxum</a:t>
                      </a:r>
                    </a:p>
                    <a:p>
                      <a:r>
                        <a:rPr lang="en-US" sz="1400" b="1" dirty="0" smtClean="0"/>
                        <a:t>Rachel Inabinett</a:t>
                      </a:r>
                    </a:p>
                    <a:p>
                      <a:r>
                        <a:rPr lang="en-US" sz="1400" b="1" dirty="0" smtClean="0"/>
                        <a:t>Rachel Inabinett</a:t>
                      </a:r>
                    </a:p>
                    <a:p>
                      <a:r>
                        <a:rPr lang="en-US" sz="1400" b="1" dirty="0" smtClean="0"/>
                        <a:t>Ann Moss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15"/>
                        </a:rPr>
                        <a:t>rcoaxuum@kc.rr.com</a:t>
                      </a:r>
                    </a:p>
                    <a:p>
                      <a:r>
                        <a:rPr lang="en-US" sz="1400" b="1" dirty="0" smtClean="0">
                          <a:hlinkClick r:id="rId15"/>
                        </a:rPr>
                        <a:t>Richard.e.jackson.civ@mail.mil</a:t>
                      </a:r>
                    </a:p>
                    <a:p>
                      <a:r>
                        <a:rPr lang="en-US" sz="1400" b="1" dirty="0" smtClean="0">
                          <a:hlinkClick r:id="rId15"/>
                        </a:rPr>
                        <a:t>lcoaxum@kc.rr.com</a:t>
                      </a:r>
                    </a:p>
                    <a:p>
                      <a:r>
                        <a:rPr lang="en-US" sz="1400" b="1" dirty="0" smtClean="0">
                          <a:hlinkClick r:id="rId15"/>
                        </a:rPr>
                        <a:t>vengeance4rdi@aol.com</a:t>
                      </a:r>
                      <a:endParaRPr lang="en-US" sz="1400" b="1" dirty="0" smtClean="0"/>
                    </a:p>
                    <a:p>
                      <a:r>
                        <a:rPr lang="en-US" sz="1400" b="1" dirty="0" smtClean="0">
                          <a:hlinkClick r:id="rId15"/>
                        </a:rPr>
                        <a:t>vengeance4rdi@aol.com</a:t>
                      </a:r>
                      <a:r>
                        <a:rPr lang="en-US" sz="14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a:t>
                      </a:r>
                      <a:r>
                        <a:rPr lang="en-US" sz="1400" b="1" dirty="0" smtClean="0">
                          <a:hlinkClick r:id="rId16"/>
                        </a:rPr>
                        <a:t>annsmoss@hotmail.com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913-240-1908</a:t>
                      </a:r>
                    </a:p>
                    <a:p>
                      <a:r>
                        <a:rPr lang="en-US" sz="1400" b="1" dirty="0" smtClean="0"/>
                        <a:t>913-240-5359</a:t>
                      </a:r>
                    </a:p>
                    <a:p>
                      <a:r>
                        <a:rPr lang="en-US" sz="1400" b="1" dirty="0" smtClean="0"/>
                        <a:t>913-306-2011</a:t>
                      </a:r>
                    </a:p>
                    <a:p>
                      <a:r>
                        <a:rPr lang="en-US" sz="1400" b="1" dirty="0" smtClean="0"/>
                        <a:t>913-775-1703</a:t>
                      </a:r>
                    </a:p>
                    <a:p>
                      <a:r>
                        <a:rPr lang="en-US" sz="1400" b="1" dirty="0" smtClean="0"/>
                        <a:t>913-775-1703</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913-704-8494</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Slide Number Placeholder 4"/>
          <p:cNvSpPr>
            <a:spLocks noGrp="1"/>
          </p:cNvSpPr>
          <p:nvPr>
            <p:ph type="sldNum" sz="quarter" idx="12"/>
          </p:nvPr>
        </p:nvSpPr>
        <p:spPr>
          <a:xfrm>
            <a:off x="6553200" y="6461125"/>
            <a:ext cx="2133600" cy="320675"/>
          </a:xfrm>
        </p:spPr>
        <p:txBody>
          <a:bodyPr/>
          <a:lstStyle/>
          <a:p>
            <a:pPr>
              <a:defRPr/>
            </a:pPr>
            <a:fld id="{892BBA77-C536-4240-A77D-AC748C082B82}"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4/11/2013</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5</a:t>
            </a:fld>
            <a:endParaRPr lang="en-US" dirty="0"/>
          </a:p>
        </p:txBody>
      </p:sp>
      <p:sp>
        <p:nvSpPr>
          <p:cNvPr id="4" name="TextBox 3"/>
          <p:cNvSpPr txBox="1"/>
          <p:nvPr/>
        </p:nvSpPr>
        <p:spPr>
          <a:xfrm>
            <a:off x="685800" y="2133600"/>
            <a:ext cx="4191000" cy="2677656"/>
          </a:xfrm>
          <a:prstGeom prst="rect">
            <a:avLst/>
          </a:prstGeom>
          <a:noFill/>
        </p:spPr>
        <p:txBody>
          <a:bodyPr wrap="square" rtlCol="0">
            <a:spAutoFit/>
          </a:bodyPr>
          <a:lstStyle/>
          <a:p>
            <a:pPr>
              <a:buFont typeface="Arial" pitchFamily="34" charset="0"/>
              <a:buChar char="•"/>
            </a:pPr>
            <a:r>
              <a:rPr lang="en-US" sz="2800" dirty="0" smtClean="0"/>
              <a:t> Review and adopt meeting agenda…</a:t>
            </a:r>
          </a:p>
          <a:p>
            <a:pPr>
              <a:buFont typeface="Arial" pitchFamily="34" charset="0"/>
              <a:buChar char="•"/>
            </a:pPr>
            <a:endParaRPr lang="en-US" sz="2800" dirty="0" smtClean="0"/>
          </a:p>
          <a:p>
            <a:pPr>
              <a:buFont typeface="Arial" pitchFamily="34" charset="0"/>
              <a:buChar char="•"/>
            </a:pPr>
            <a:endParaRPr lang="en-US" sz="2800" dirty="0" smtClean="0"/>
          </a:p>
          <a:p>
            <a:pPr>
              <a:buFont typeface="Arial" pitchFamily="34" charset="0"/>
              <a:buChar char="•"/>
            </a:pPr>
            <a:r>
              <a:rPr lang="en-US" sz="2800" dirty="0" smtClean="0"/>
              <a:t> Review and approve minutes…</a:t>
            </a:r>
            <a:endParaRPr lang="en-US" sz="2800" dirty="0"/>
          </a:p>
        </p:txBody>
      </p:sp>
      <p:pic>
        <p:nvPicPr>
          <p:cNvPr id="18434" name="Picture 2" descr="http://misanthropology101.files.wordpress.com/2013/01/gavel.gif"/>
          <p:cNvPicPr>
            <a:picLocks noChangeAspect="1" noChangeArrowheads="1"/>
          </p:cNvPicPr>
          <p:nvPr/>
        </p:nvPicPr>
        <p:blipFill>
          <a:blip r:embed="rId2" cstate="print"/>
          <a:srcRect/>
          <a:stretch>
            <a:fillRect/>
          </a:stretch>
        </p:blipFill>
        <p:spPr bwMode="auto">
          <a:xfrm>
            <a:off x="4572000" y="1828800"/>
            <a:ext cx="3699526" cy="2990850"/>
          </a:xfrm>
          <a:prstGeom prst="rect">
            <a:avLst/>
          </a:prstGeom>
          <a:noFill/>
        </p:spPr>
      </p:pic>
      <p:sp>
        <p:nvSpPr>
          <p:cNvPr id="6" name="Rectangle 5"/>
          <p:cNvSpPr txBox="1">
            <a:spLocks noChangeArrowheads="1"/>
          </p:cNvSpPr>
          <p:nvPr/>
        </p:nvSpPr>
        <p:spPr bwMode="auto">
          <a:xfrm>
            <a:off x="609600" y="152400"/>
            <a:ext cx="8077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r>
              <a:rPr lang="en-US" sz="2400" b="1" u="sng" dirty="0" smtClean="0">
                <a:latin typeface="Arial" pitchFamily="34" charset="0"/>
                <a:cs typeface="Arial" pitchFamily="34" charset="0"/>
              </a:rPr>
              <a:t>PROCEDURAL</a:t>
            </a: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algn="ctr">
              <a:defRPr/>
            </a:pPr>
            <a:endParaRPr lang="en-US" sz="2000" b="1" dirty="0" smtClean="0">
              <a:latin typeface="Arial" pitchFamily="34" charset="0"/>
              <a:ea typeface="+mj-ea"/>
              <a:cs typeface="Arial" pitchFamily="34" charset="0"/>
            </a:endParaRPr>
          </a:p>
          <a:p>
            <a:pPr algn="ctr">
              <a:defRPr/>
            </a:pPr>
            <a:endParaRPr lang="en-US" sz="2000" b="1" dirty="0" smtClean="0">
              <a:latin typeface="Arial" pitchFamily="34" charset="0"/>
              <a:ea typeface="+mj-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000" b="1" u="sng" dirty="0" smtClean="0">
              <a:latin typeface="Arial" pitchFamily="34" charset="0"/>
              <a:ea typeface="+mj-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pPr>
              <a:defRPr/>
            </a:pPr>
            <a:fld id="{03577ADF-C830-466A-98EF-FF5041016353}" type="datetime1">
              <a:rPr lang="en-US"/>
              <a:pPr>
                <a:defRPr/>
              </a:pPr>
              <a:t>4/11/2013</a:t>
            </a:fld>
            <a:endParaRPr lang="en-US" dirty="0"/>
          </a:p>
        </p:txBody>
      </p:sp>
      <p:sp>
        <p:nvSpPr>
          <p:cNvPr id="9" name="Slide Number Placeholder 5"/>
          <p:cNvSpPr>
            <a:spLocks noGrp="1"/>
          </p:cNvSpPr>
          <p:nvPr>
            <p:ph type="sldNum" sz="quarter" idx="12"/>
          </p:nvPr>
        </p:nvSpPr>
        <p:spPr/>
        <p:txBody>
          <a:bodyPr/>
          <a:lstStyle/>
          <a:p>
            <a:pPr>
              <a:defRPr/>
            </a:pPr>
            <a:fld id="{040483F9-4613-4C0F-849E-87ADC9C754C2}" type="slidenum">
              <a:rPr lang="en-US"/>
              <a:pPr>
                <a:defRPr/>
              </a:pPr>
              <a:t>6</a:t>
            </a:fld>
            <a:endParaRPr lang="en-US" dirty="0"/>
          </a:p>
        </p:txBody>
      </p:sp>
      <p:sp>
        <p:nvSpPr>
          <p:cNvPr id="4" name="TextBox 3"/>
          <p:cNvSpPr txBox="1"/>
          <p:nvPr/>
        </p:nvSpPr>
        <p:spPr>
          <a:xfrm>
            <a:off x="152400" y="0"/>
            <a:ext cx="3097213" cy="1098550"/>
          </a:xfrm>
          <a:prstGeom prst="rect">
            <a:avLst/>
          </a:prstGeom>
          <a:noFill/>
          <a:effectLst>
            <a:outerShdw blurRad="50800" dist="50800" dir="5400000" algn="ctr" rotWithShape="0">
              <a:schemeClr val="bg1">
                <a:lumMod val="85000"/>
              </a:schemeClr>
            </a:outerShdw>
          </a:effectLst>
        </p:spPr>
        <p:txBody>
          <a:bodyPr>
            <a:spAutoFit/>
          </a:bodyPr>
          <a:lstStyle/>
          <a:p>
            <a:pPr>
              <a:defRPr/>
            </a:pPr>
            <a:r>
              <a:rPr lang="en-US" sz="6600" dirty="0">
                <a:latin typeface="Bodoni MT Black" pitchFamily="18" charset="0"/>
              </a:rPr>
              <a:t> </a:t>
            </a:r>
            <a:endParaRPr lang="en-US" sz="1100" dirty="0">
              <a:latin typeface="Bodoni MT Black" pitchFamily="18" charset="0"/>
            </a:endParaRPr>
          </a:p>
        </p:txBody>
      </p:sp>
      <p:sp>
        <p:nvSpPr>
          <p:cNvPr id="5" name="Rectangle 4"/>
          <p:cNvSpPr/>
          <p:nvPr/>
        </p:nvSpPr>
        <p:spPr>
          <a:xfrm>
            <a:off x="228600" y="990600"/>
            <a:ext cx="2438400" cy="338138"/>
          </a:xfrm>
          <a:prstGeom prst="rect">
            <a:avLst/>
          </a:prstGeom>
          <a:effectLst>
            <a:outerShdw blurRad="50800" dist="50800" dir="5400000" algn="ctr" rotWithShape="0">
              <a:schemeClr val="bg1">
                <a:lumMod val="85000"/>
              </a:schemeClr>
            </a:outerShdw>
          </a:effectLst>
        </p:spPr>
        <p:txBody>
          <a:bodyPr>
            <a:spAutoFit/>
          </a:bodyPr>
          <a:lstStyle/>
          <a:p>
            <a:pPr algn="ctr">
              <a:defRPr/>
            </a:pPr>
            <a:r>
              <a:rPr lang="en-US" sz="1600" b="1" dirty="0">
                <a:latin typeface="Bodoni MT Black" pitchFamily="18" charset="0"/>
              </a:rPr>
              <a:t> </a:t>
            </a:r>
            <a:endParaRPr lang="en-US" sz="1600" b="1" dirty="0">
              <a:latin typeface="Calibri" pitchFamily="34" charset="0"/>
            </a:endParaRPr>
          </a:p>
        </p:txBody>
      </p:sp>
      <p:sp>
        <p:nvSpPr>
          <p:cNvPr id="18436" name="Rectangle 5"/>
          <p:cNvSpPr>
            <a:spLocks noGrp="1" noChangeArrowheads="1"/>
          </p:cNvSpPr>
          <p:nvPr>
            <p:ph type="title"/>
          </p:nvPr>
        </p:nvSpPr>
        <p:spPr>
          <a:xfrm>
            <a:off x="2438400" y="304800"/>
            <a:ext cx="4191000" cy="381000"/>
          </a:xfrm>
        </p:spPr>
        <p:txBody>
          <a:bodyPr/>
          <a:lstStyle/>
          <a:p>
            <a:pPr eaLnBrk="1" hangingPunct="1"/>
            <a:r>
              <a:rPr lang="en-US" sz="2400" b="1" u="sng" dirty="0" smtClean="0">
                <a:latin typeface="Arial" pitchFamily="34" charset="0"/>
                <a:cs typeface="Arial" pitchFamily="34" charset="0"/>
              </a:rPr>
              <a:t>HISTORICAL REVIEW</a:t>
            </a:r>
          </a:p>
        </p:txBody>
      </p:sp>
      <p:sp>
        <p:nvSpPr>
          <p:cNvPr id="18437" name="Text Box 6"/>
          <p:cNvSpPr txBox="1">
            <a:spLocks noChangeArrowheads="1"/>
          </p:cNvSpPr>
          <p:nvPr/>
        </p:nvSpPr>
        <p:spPr bwMode="auto">
          <a:xfrm>
            <a:off x="381000" y="620113"/>
            <a:ext cx="8763000" cy="6407908"/>
          </a:xfrm>
          <a:prstGeom prst="rect">
            <a:avLst/>
          </a:prstGeom>
          <a:noFill/>
          <a:ln w="9525">
            <a:noFill/>
            <a:miter lim="800000"/>
            <a:headEnd/>
            <a:tailEnd/>
          </a:ln>
        </p:spPr>
        <p:txBody>
          <a:bodyPr wrap="square">
            <a:spAutoFit/>
          </a:bodyPr>
          <a:lstStyle/>
          <a:p>
            <a:pPr>
              <a:spcBef>
                <a:spcPct val="20000"/>
              </a:spcBef>
            </a:pPr>
            <a:r>
              <a:rPr lang="en-US" sz="2000" b="1" dirty="0">
                <a:latin typeface="Arial" pitchFamily="34" charset="0"/>
                <a:cs typeface="Arial" pitchFamily="34" charset="0"/>
              </a:rPr>
              <a:t> </a:t>
            </a:r>
            <a:r>
              <a:rPr lang="en-US" sz="1600" b="1" dirty="0" smtClean="0">
                <a:latin typeface="Arial" pitchFamily="34" charset="0"/>
                <a:cs typeface="Arial" pitchFamily="34" charset="0"/>
              </a:rPr>
              <a:t>Vision </a:t>
            </a:r>
            <a:r>
              <a:rPr lang="en-US" sz="1600" b="1" dirty="0">
                <a:latin typeface="Arial" pitchFamily="34" charset="0"/>
                <a:cs typeface="Arial" pitchFamily="34" charset="0"/>
              </a:rPr>
              <a:t>was conceptualized in 2008 to have CSOs </a:t>
            </a:r>
            <a:r>
              <a:rPr lang="en-US" sz="1600" b="1" dirty="0" smtClean="0">
                <a:latin typeface="Arial" pitchFamily="34" charset="0"/>
                <a:cs typeface="Arial" pitchFamily="34" charset="0"/>
              </a:rPr>
              <a:t>come </a:t>
            </a:r>
            <a:r>
              <a:rPr lang="en-US" sz="1600" b="1" dirty="0">
                <a:latin typeface="Arial" pitchFamily="34" charset="0"/>
                <a:cs typeface="Arial" pitchFamily="34" charset="0"/>
              </a:rPr>
              <a:t>together twice a year for </a:t>
            </a:r>
            <a:r>
              <a:rPr lang="en-US" sz="1600" b="1" dirty="0" smtClean="0">
                <a:latin typeface="Arial" pitchFamily="34" charset="0"/>
                <a:cs typeface="Arial" pitchFamily="34" charset="0"/>
              </a:rPr>
              <a:t>welcome </a:t>
            </a:r>
            <a:r>
              <a:rPr lang="en-US" sz="1600" b="1" dirty="0">
                <a:latin typeface="Arial" pitchFamily="34" charset="0"/>
                <a:cs typeface="Arial" pitchFamily="34" charset="0"/>
              </a:rPr>
              <a:t>and farewell </a:t>
            </a:r>
            <a:r>
              <a:rPr lang="en-US" sz="1600" b="1" dirty="0" smtClean="0">
                <a:latin typeface="Arial" pitchFamily="34" charset="0"/>
                <a:cs typeface="Arial" pitchFamily="34" charset="0"/>
              </a:rPr>
              <a:t>events </a:t>
            </a:r>
            <a:r>
              <a:rPr lang="en-US" sz="1600" b="1" dirty="0">
                <a:latin typeface="Arial" pitchFamily="34" charset="0"/>
                <a:cs typeface="Arial" pitchFamily="34" charset="0"/>
              </a:rPr>
              <a:t>to celebrate accomplishments and </a:t>
            </a:r>
            <a:r>
              <a:rPr lang="en-US" sz="1600" b="1" dirty="0" smtClean="0">
                <a:latin typeface="Arial" pitchFamily="34" charset="0"/>
                <a:cs typeface="Arial" pitchFamily="34" charset="0"/>
              </a:rPr>
              <a:t>to </a:t>
            </a:r>
            <a:r>
              <a:rPr lang="en-US" sz="1600" b="1" dirty="0">
                <a:latin typeface="Arial" pitchFamily="34" charset="0"/>
                <a:cs typeface="Arial" pitchFamily="34" charset="0"/>
              </a:rPr>
              <a:t>show appreciation for </a:t>
            </a:r>
            <a:r>
              <a:rPr lang="en-US" sz="1600" b="1" dirty="0" smtClean="0">
                <a:latin typeface="Arial" pitchFamily="34" charset="0"/>
                <a:cs typeface="Arial" pitchFamily="34" charset="0"/>
              </a:rPr>
              <a:t>one </a:t>
            </a:r>
            <a:r>
              <a:rPr lang="en-US" sz="1600" b="1" dirty="0">
                <a:latin typeface="Arial" pitchFamily="34" charset="0"/>
                <a:cs typeface="Arial" pitchFamily="34" charset="0"/>
              </a:rPr>
              <a:t>another’s efforts at a community-wide cookout.  Fourteen organizations were </a:t>
            </a:r>
            <a:r>
              <a:rPr lang="en-US" sz="1600" b="1" dirty="0" smtClean="0">
                <a:latin typeface="Arial" pitchFamily="34" charset="0"/>
                <a:cs typeface="Arial" pitchFamily="34" charset="0"/>
              </a:rPr>
              <a:t>invited to </a:t>
            </a:r>
            <a:r>
              <a:rPr lang="en-US" sz="1600" b="1" dirty="0">
                <a:latin typeface="Arial" pitchFamily="34" charset="0"/>
                <a:cs typeface="Arial" pitchFamily="34" charset="0"/>
              </a:rPr>
              <a:t>participate.  </a:t>
            </a:r>
            <a:r>
              <a:rPr lang="en-US" sz="1600" b="1" dirty="0" smtClean="0">
                <a:latin typeface="Arial" pitchFamily="34" charset="0"/>
                <a:cs typeface="Arial" pitchFamily="34" charset="0"/>
              </a:rPr>
              <a:t>Costs for the community-wide cookout were to </a:t>
            </a:r>
            <a:r>
              <a:rPr lang="en-US" sz="1600" b="1" dirty="0">
                <a:latin typeface="Arial" pitchFamily="34" charset="0"/>
                <a:cs typeface="Arial" pitchFamily="34" charset="0"/>
              </a:rPr>
              <a:t>be shared by </a:t>
            </a:r>
            <a:r>
              <a:rPr lang="en-US" sz="1600" b="1" dirty="0" smtClean="0">
                <a:latin typeface="Arial" pitchFamily="34" charset="0"/>
                <a:cs typeface="Arial" pitchFamily="34" charset="0"/>
              </a:rPr>
              <a:t>all organizations.</a:t>
            </a:r>
            <a:endParaRPr lang="en-US" sz="1600" b="1" dirty="0">
              <a:latin typeface="Arial" pitchFamily="34" charset="0"/>
              <a:cs typeface="Arial" pitchFamily="34" charset="0"/>
            </a:endParaRPr>
          </a:p>
          <a:p>
            <a:pPr>
              <a:spcBef>
                <a:spcPct val="20000"/>
              </a:spcBef>
            </a:pPr>
            <a:r>
              <a:rPr lang="en-US" sz="2000" b="1" dirty="0" smtClean="0">
                <a:solidFill>
                  <a:srgbClr val="FF0000"/>
                </a:solidFill>
                <a:latin typeface="Arial" pitchFamily="34" charset="0"/>
                <a:cs typeface="Arial" pitchFamily="34" charset="0"/>
              </a:rPr>
              <a:t>This resulted in...</a:t>
            </a:r>
            <a:endParaRPr lang="en-US" sz="2000" b="1" dirty="0">
              <a:solidFill>
                <a:srgbClr val="FF0000"/>
              </a:solidFill>
              <a:latin typeface="Arial" pitchFamily="34" charset="0"/>
              <a:cs typeface="Arial" pitchFamily="34" charset="0"/>
            </a:endParaRPr>
          </a:p>
          <a:p>
            <a:pPr>
              <a:spcBef>
                <a:spcPct val="20000"/>
              </a:spcBef>
              <a:buFont typeface="Arial" pitchFamily="34" charset="0"/>
              <a:buChar char="•"/>
            </a:pPr>
            <a:r>
              <a:rPr lang="en-US" b="1" dirty="0">
                <a:latin typeface="Arial" pitchFamily="34" charset="0"/>
                <a:cs typeface="Arial" pitchFamily="34" charset="0"/>
              </a:rPr>
              <a:t>1</a:t>
            </a:r>
            <a:r>
              <a:rPr lang="en-US" b="1" baseline="30000" dirty="0">
                <a:latin typeface="Arial" pitchFamily="34" charset="0"/>
                <a:cs typeface="Arial" pitchFamily="34" charset="0"/>
              </a:rPr>
              <a:t>st</a:t>
            </a:r>
            <a:r>
              <a:rPr lang="en-US" b="1" dirty="0">
                <a:latin typeface="Arial" pitchFamily="34" charset="0"/>
                <a:cs typeface="Arial" pitchFamily="34" charset="0"/>
              </a:rPr>
              <a:t> </a:t>
            </a:r>
            <a:r>
              <a:rPr lang="en-US" b="1" dirty="0" smtClean="0">
                <a:latin typeface="Arial" pitchFamily="34" charset="0"/>
                <a:cs typeface="Arial" pitchFamily="34" charset="0"/>
              </a:rPr>
              <a:t>Event was a Cookout in </a:t>
            </a:r>
            <a:r>
              <a:rPr lang="en-US" b="1" dirty="0">
                <a:latin typeface="Arial" pitchFamily="34" charset="0"/>
                <a:cs typeface="Arial" pitchFamily="34" charset="0"/>
              </a:rPr>
              <a:t>June 2008 @ Doughtery Park </a:t>
            </a:r>
          </a:p>
          <a:p>
            <a:pPr>
              <a:spcBef>
                <a:spcPct val="20000"/>
              </a:spcBef>
              <a:buFont typeface="Arial" pitchFamily="34" charset="0"/>
              <a:buChar char="•"/>
            </a:pPr>
            <a:r>
              <a:rPr lang="en-US" b="1" dirty="0">
                <a:latin typeface="Arial" pitchFamily="34" charset="0"/>
                <a:cs typeface="Arial" pitchFamily="34" charset="0"/>
              </a:rPr>
              <a:t>2</a:t>
            </a:r>
            <a:r>
              <a:rPr lang="en-US" b="1" baseline="30000" dirty="0">
                <a:latin typeface="Arial" pitchFamily="34" charset="0"/>
                <a:cs typeface="Arial" pitchFamily="34" charset="0"/>
              </a:rPr>
              <a:t>nd</a:t>
            </a:r>
            <a:r>
              <a:rPr lang="en-US" b="1" dirty="0">
                <a:latin typeface="Arial" pitchFamily="34" charset="0"/>
                <a:cs typeface="Arial" pitchFamily="34" charset="0"/>
              </a:rPr>
              <a:t> </a:t>
            </a:r>
            <a:r>
              <a:rPr lang="en-US" b="1" dirty="0" smtClean="0">
                <a:latin typeface="Arial" pitchFamily="34" charset="0"/>
                <a:cs typeface="Arial" pitchFamily="34" charset="0"/>
              </a:rPr>
              <a:t>Event was a Cookout in </a:t>
            </a:r>
            <a:r>
              <a:rPr lang="en-US" b="1" dirty="0">
                <a:latin typeface="Arial" pitchFamily="34" charset="0"/>
                <a:cs typeface="Arial" pitchFamily="34" charset="0"/>
              </a:rPr>
              <a:t>Aug 2008 @ Doughtery Park.</a:t>
            </a:r>
          </a:p>
          <a:p>
            <a:pPr>
              <a:spcBef>
                <a:spcPct val="20000"/>
              </a:spcBef>
              <a:buFont typeface="Arial" pitchFamily="34" charset="0"/>
              <a:buChar char="•"/>
            </a:pPr>
            <a:r>
              <a:rPr lang="en-US" b="1" dirty="0">
                <a:latin typeface="Arial" pitchFamily="34" charset="0"/>
                <a:cs typeface="Arial" pitchFamily="34" charset="0"/>
              </a:rPr>
              <a:t>3</a:t>
            </a:r>
            <a:r>
              <a:rPr lang="en-US" b="1" baseline="30000" dirty="0">
                <a:latin typeface="Arial" pitchFamily="34" charset="0"/>
                <a:cs typeface="Arial" pitchFamily="34" charset="0"/>
              </a:rPr>
              <a:t>rd</a:t>
            </a:r>
            <a:r>
              <a:rPr lang="en-US" b="1" dirty="0">
                <a:latin typeface="Arial" pitchFamily="34" charset="0"/>
                <a:cs typeface="Arial" pitchFamily="34" charset="0"/>
              </a:rPr>
              <a:t> </a:t>
            </a:r>
            <a:r>
              <a:rPr lang="en-US" b="1" dirty="0" smtClean="0">
                <a:latin typeface="Arial" pitchFamily="34" charset="0"/>
                <a:cs typeface="Arial" pitchFamily="34" charset="0"/>
              </a:rPr>
              <a:t>Event was a Cookout in </a:t>
            </a:r>
            <a:r>
              <a:rPr lang="en-US" b="1" dirty="0">
                <a:latin typeface="Arial" pitchFamily="34" charset="0"/>
                <a:cs typeface="Arial" pitchFamily="34" charset="0"/>
              </a:rPr>
              <a:t>June 2009 @ </a:t>
            </a:r>
            <a:r>
              <a:rPr lang="en-US" b="1" dirty="0" smtClean="0">
                <a:latin typeface="Arial" pitchFamily="34" charset="0"/>
                <a:cs typeface="Arial" pitchFamily="34" charset="0"/>
              </a:rPr>
              <a:t>Hawthorne </a:t>
            </a:r>
            <a:r>
              <a:rPr lang="en-US" b="1" dirty="0">
                <a:latin typeface="Arial" pitchFamily="34" charset="0"/>
                <a:cs typeface="Arial" pitchFamily="34" charset="0"/>
              </a:rPr>
              <a:t>Park.</a:t>
            </a:r>
          </a:p>
          <a:p>
            <a:pPr>
              <a:spcBef>
                <a:spcPct val="20000"/>
              </a:spcBef>
              <a:buFont typeface="Arial" pitchFamily="34" charset="0"/>
              <a:buChar char="•"/>
            </a:pPr>
            <a:r>
              <a:rPr lang="en-US" b="1" dirty="0">
                <a:latin typeface="Arial" pitchFamily="34" charset="0"/>
                <a:cs typeface="Arial" pitchFamily="34" charset="0"/>
              </a:rPr>
              <a:t>4</a:t>
            </a:r>
            <a:r>
              <a:rPr lang="en-US" b="1" baseline="30000" dirty="0">
                <a:latin typeface="Arial" pitchFamily="34" charset="0"/>
                <a:cs typeface="Arial" pitchFamily="34" charset="0"/>
              </a:rPr>
              <a:t>th</a:t>
            </a:r>
            <a:r>
              <a:rPr lang="en-US" b="1" dirty="0">
                <a:latin typeface="Arial" pitchFamily="34" charset="0"/>
                <a:cs typeface="Arial" pitchFamily="34" charset="0"/>
              </a:rPr>
              <a:t> </a:t>
            </a:r>
            <a:r>
              <a:rPr lang="en-US" b="1" dirty="0" smtClean="0">
                <a:latin typeface="Arial" pitchFamily="34" charset="0"/>
                <a:cs typeface="Arial" pitchFamily="34" charset="0"/>
              </a:rPr>
              <a:t>Event was a Cookout in </a:t>
            </a:r>
            <a:r>
              <a:rPr lang="en-US" b="1" dirty="0">
                <a:latin typeface="Arial" pitchFamily="34" charset="0"/>
                <a:cs typeface="Arial" pitchFamily="34" charset="0"/>
              </a:rPr>
              <a:t>Aug 2009 @ </a:t>
            </a:r>
            <a:r>
              <a:rPr lang="en-US" b="1" dirty="0" smtClean="0">
                <a:latin typeface="Arial" pitchFamily="34" charset="0"/>
                <a:cs typeface="Arial" pitchFamily="34" charset="0"/>
              </a:rPr>
              <a:t>Hawthorne </a:t>
            </a:r>
            <a:r>
              <a:rPr lang="en-US" b="1" dirty="0">
                <a:latin typeface="Arial" pitchFamily="34" charset="0"/>
                <a:cs typeface="Arial" pitchFamily="34" charset="0"/>
              </a:rPr>
              <a:t>Park.</a:t>
            </a:r>
          </a:p>
          <a:p>
            <a:pPr>
              <a:spcBef>
                <a:spcPct val="20000"/>
              </a:spcBef>
              <a:buFont typeface="Arial" pitchFamily="34" charset="0"/>
              <a:buChar char="•"/>
            </a:pPr>
            <a:r>
              <a:rPr lang="en-US" b="1" dirty="0">
                <a:latin typeface="Arial" pitchFamily="34" charset="0"/>
                <a:cs typeface="Arial" pitchFamily="34" charset="0"/>
              </a:rPr>
              <a:t>5</a:t>
            </a:r>
            <a:r>
              <a:rPr lang="en-US" b="1" baseline="30000" dirty="0">
                <a:latin typeface="Arial" pitchFamily="34" charset="0"/>
                <a:cs typeface="Arial" pitchFamily="34" charset="0"/>
              </a:rPr>
              <a:t>th</a:t>
            </a:r>
            <a:r>
              <a:rPr lang="en-US" b="1" dirty="0">
                <a:latin typeface="Arial" pitchFamily="34" charset="0"/>
                <a:cs typeface="Arial" pitchFamily="34" charset="0"/>
              </a:rPr>
              <a:t> </a:t>
            </a:r>
            <a:r>
              <a:rPr lang="en-US" b="1" dirty="0" smtClean="0">
                <a:latin typeface="Arial" pitchFamily="34" charset="0"/>
                <a:cs typeface="Arial" pitchFamily="34" charset="0"/>
              </a:rPr>
              <a:t>Event was a Cookout in </a:t>
            </a:r>
            <a:r>
              <a:rPr lang="en-US" b="1" dirty="0">
                <a:latin typeface="Arial" pitchFamily="34" charset="0"/>
                <a:cs typeface="Arial" pitchFamily="34" charset="0"/>
              </a:rPr>
              <a:t>June 2010 @ PBJ Family Entertainment Center</a:t>
            </a:r>
            <a:r>
              <a:rPr lang="en-US" b="1" dirty="0" smtClean="0">
                <a:latin typeface="Arial" pitchFamily="34" charset="0"/>
                <a:cs typeface="Arial" pitchFamily="34" charset="0"/>
              </a:rPr>
              <a:t>.</a:t>
            </a:r>
          </a:p>
          <a:p>
            <a:pPr>
              <a:spcBef>
                <a:spcPct val="20000"/>
              </a:spcBef>
              <a:buFont typeface="Arial" pitchFamily="34" charset="0"/>
              <a:buChar char="•"/>
            </a:pPr>
            <a:r>
              <a:rPr lang="en-US" b="1" dirty="0" smtClean="0">
                <a:latin typeface="Arial" pitchFamily="34" charset="0"/>
                <a:cs typeface="Arial" pitchFamily="34" charset="0"/>
              </a:rPr>
              <a:t>6</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CSOs supported “Jazz By The River” in Aug 2010. (Landing Park)</a:t>
            </a:r>
          </a:p>
          <a:p>
            <a:pPr>
              <a:spcBef>
                <a:spcPct val="20000"/>
              </a:spcBef>
              <a:buFont typeface="Arial" pitchFamily="34" charset="0"/>
              <a:buChar char="•"/>
            </a:pPr>
            <a:r>
              <a:rPr lang="en-US" b="1" dirty="0" smtClean="0">
                <a:latin typeface="Arial" pitchFamily="34" charset="0"/>
                <a:cs typeface="Arial" pitchFamily="34" charset="0"/>
              </a:rPr>
              <a:t>7</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Spring Fling CSO Fundraiser in March 2011 @ RCC (1</a:t>
            </a:r>
            <a:r>
              <a:rPr lang="en-US" b="1" baseline="30000" dirty="0" smtClean="0">
                <a:latin typeface="Arial" pitchFamily="34" charset="0"/>
                <a:cs typeface="Arial" pitchFamily="34" charset="0"/>
              </a:rPr>
              <a:t>st</a:t>
            </a:r>
            <a:r>
              <a:rPr lang="en-US" b="1" dirty="0" smtClean="0">
                <a:latin typeface="Arial" pitchFamily="34" charset="0"/>
                <a:cs typeface="Arial" pitchFamily="34" charset="0"/>
              </a:rPr>
              <a:t> Fundraiser)</a:t>
            </a:r>
          </a:p>
          <a:p>
            <a:pPr>
              <a:spcBef>
                <a:spcPct val="20000"/>
              </a:spcBef>
              <a:buFont typeface="Arial" pitchFamily="34" charset="0"/>
              <a:buChar char="•"/>
            </a:pPr>
            <a:r>
              <a:rPr lang="en-US" b="1" dirty="0" smtClean="0">
                <a:latin typeface="Arial" pitchFamily="34" charset="0"/>
                <a:cs typeface="Arial" pitchFamily="34" charset="0"/>
              </a:rPr>
              <a:t>8</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was a Cookout in May 2011 (Memorial Day) @ PBJ Family Center</a:t>
            </a:r>
          </a:p>
          <a:p>
            <a:pPr>
              <a:spcBef>
                <a:spcPct val="20000"/>
              </a:spcBef>
              <a:buFont typeface="Arial" pitchFamily="34" charset="0"/>
              <a:buChar char="•"/>
            </a:pPr>
            <a:r>
              <a:rPr lang="en-US" b="1" dirty="0" smtClean="0">
                <a:latin typeface="Arial" pitchFamily="34" charset="0"/>
                <a:cs typeface="Arial" pitchFamily="34" charset="0"/>
              </a:rPr>
              <a:t>9</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CSOs supported “Jazz By The River” in August 2011. (LHS)</a:t>
            </a:r>
          </a:p>
          <a:p>
            <a:pPr>
              <a:spcBef>
                <a:spcPct val="20000"/>
              </a:spcBef>
              <a:buFont typeface="Arial" pitchFamily="34" charset="0"/>
              <a:buChar char="•"/>
            </a:pPr>
            <a:r>
              <a:rPr lang="en-US" b="1" dirty="0" smtClean="0">
                <a:latin typeface="Arial" pitchFamily="34" charset="0"/>
                <a:cs typeface="Arial" pitchFamily="34" charset="0"/>
              </a:rPr>
              <a:t>10</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1</a:t>
            </a:r>
            <a:r>
              <a:rPr lang="en-US" b="1" baseline="30000" dirty="0" smtClean="0">
                <a:latin typeface="Arial" pitchFamily="34" charset="0"/>
                <a:cs typeface="Arial" pitchFamily="34" charset="0"/>
              </a:rPr>
              <a:t>st</a:t>
            </a:r>
            <a:r>
              <a:rPr lang="en-US" b="1" dirty="0" smtClean="0">
                <a:latin typeface="Arial" pitchFamily="34" charset="0"/>
                <a:cs typeface="Arial" pitchFamily="34" charset="0"/>
              </a:rPr>
              <a:t> Blk History Month Prog 4 Feb 2012 @ RCC (2</a:t>
            </a:r>
            <a:r>
              <a:rPr lang="en-US" b="1" baseline="30000" dirty="0" smtClean="0">
                <a:latin typeface="Arial" pitchFamily="34" charset="0"/>
                <a:cs typeface="Arial" pitchFamily="34" charset="0"/>
              </a:rPr>
              <a:t>nd</a:t>
            </a:r>
            <a:r>
              <a:rPr lang="en-US" b="1" dirty="0" smtClean="0">
                <a:latin typeface="Arial" pitchFamily="34" charset="0"/>
                <a:cs typeface="Arial" pitchFamily="34" charset="0"/>
              </a:rPr>
              <a:t> Fundraiser) </a:t>
            </a:r>
          </a:p>
          <a:p>
            <a:pPr>
              <a:spcBef>
                <a:spcPct val="20000"/>
              </a:spcBef>
              <a:buFont typeface="Arial" pitchFamily="34" charset="0"/>
              <a:buChar char="•"/>
            </a:pPr>
            <a:r>
              <a:rPr lang="en-US" b="1" dirty="0" smtClean="0">
                <a:latin typeface="Arial" pitchFamily="34" charset="0"/>
                <a:cs typeface="Arial" pitchFamily="34" charset="0"/>
              </a:rPr>
              <a:t>11</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CSO Cookout on Jun 3, 2012 @ PBJ </a:t>
            </a:r>
          </a:p>
          <a:p>
            <a:pPr>
              <a:spcBef>
                <a:spcPct val="20000"/>
              </a:spcBef>
              <a:buFont typeface="Arial" pitchFamily="34" charset="0"/>
              <a:buChar char="•"/>
            </a:pPr>
            <a:r>
              <a:rPr lang="en-US" b="1" dirty="0" smtClean="0">
                <a:latin typeface="Arial" pitchFamily="34" charset="0"/>
                <a:cs typeface="Arial" pitchFamily="34" charset="0"/>
              </a:rPr>
              <a:t>12</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CSOs supported “Jazz By the River” in August 2012. (LHS)</a:t>
            </a:r>
          </a:p>
          <a:p>
            <a:pPr>
              <a:spcBef>
                <a:spcPct val="20000"/>
              </a:spcBef>
              <a:buFont typeface="Arial" pitchFamily="34" charset="0"/>
              <a:buChar char="•"/>
            </a:pPr>
            <a:r>
              <a:rPr lang="en-US" b="1" dirty="0" smtClean="0">
                <a:latin typeface="Arial" pitchFamily="34" charset="0"/>
                <a:cs typeface="Arial" pitchFamily="34" charset="0"/>
              </a:rPr>
              <a:t>13</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Event: 2</a:t>
            </a:r>
            <a:r>
              <a:rPr lang="en-US" b="1" baseline="30000" dirty="0" smtClean="0">
                <a:latin typeface="Arial" pitchFamily="34" charset="0"/>
                <a:cs typeface="Arial" pitchFamily="34" charset="0"/>
              </a:rPr>
              <a:t>nd</a:t>
            </a:r>
            <a:r>
              <a:rPr lang="en-US" b="1" dirty="0" smtClean="0">
                <a:latin typeface="Arial" pitchFamily="34" charset="0"/>
                <a:cs typeface="Arial" pitchFamily="34" charset="0"/>
              </a:rPr>
              <a:t> </a:t>
            </a:r>
            <a:r>
              <a:rPr lang="en-US" b="1" baseline="30000" dirty="0" smtClean="0">
                <a:latin typeface="Arial" pitchFamily="34" charset="0"/>
                <a:cs typeface="Arial" pitchFamily="34" charset="0"/>
              </a:rPr>
              <a:t> </a:t>
            </a:r>
            <a:r>
              <a:rPr lang="en-US" b="1" dirty="0" smtClean="0">
                <a:latin typeface="Arial" pitchFamily="34" charset="0"/>
                <a:cs typeface="Arial" pitchFamily="34" charset="0"/>
              </a:rPr>
              <a:t>Blk History Month Prog 23 Feb 2013 @ RCC (3rdFundraiser)</a:t>
            </a:r>
          </a:p>
          <a:p>
            <a:pPr>
              <a:spcBef>
                <a:spcPct val="20000"/>
              </a:spcBef>
              <a:buFont typeface="Arial" pitchFamily="34" charset="0"/>
              <a:buChar char="•"/>
            </a:pPr>
            <a:endParaRPr lang="en-US" b="1" dirty="0">
              <a:latin typeface="Arial" pitchFamily="34" charset="0"/>
              <a:cs typeface="Arial" pitchFamily="34" charset="0"/>
            </a:endParaRPr>
          </a:p>
        </p:txBody>
      </p:sp>
      <p:sp>
        <p:nvSpPr>
          <p:cNvPr id="8" name="Slide Number Placeholder 4"/>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92BBA77-C536-4240-A77D-AC748C082B8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219200"/>
          <a:ext cx="7772401" cy="2799628"/>
        </p:xfrm>
        <a:graphic>
          <a:graphicData uri="http://schemas.openxmlformats.org/drawingml/2006/table">
            <a:tbl>
              <a:tblPr/>
              <a:tblGrid>
                <a:gridCol w="3581400"/>
                <a:gridCol w="1828800"/>
                <a:gridCol w="2362201"/>
              </a:tblGrid>
              <a:tr h="575923">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dirty="0" smtClean="0">
                          <a:latin typeface="Arial"/>
                        </a:rPr>
                        <a:t>April 2013 Quarterly Meeting</a:t>
                      </a:r>
                      <a:endParaRPr lang="en-US" sz="1200" b="1" i="0" u="none" strike="noStrike" dirty="0">
                        <a:latin typeface="Arial"/>
                      </a:endParaRPr>
                    </a:p>
                    <a:p>
                      <a:pPr algn="l" fontAlgn="b"/>
                      <a:r>
                        <a:rPr lang="en-US" sz="1100" b="0" i="0" u="none" strike="noStrike" dirty="0">
                          <a:latin typeface="Arial"/>
                        </a:rPr>
                        <a:t> </a:t>
                      </a: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b"/>
                      <a:endParaRPr lang="en-US" sz="1100" b="0" i="0" u="none" strike="noStrike" dirty="0">
                        <a:latin typeface="Arial"/>
                      </a:endParaRPr>
                    </a:p>
                  </a:txBody>
                  <a:tcPr marL="6621" marR="6621" marT="6621" marB="0" anchor="b">
                    <a:lnL>
                      <a:noFill/>
                    </a:lnL>
                    <a:lnR>
                      <a:noFill/>
                    </a:lnR>
                    <a:lnT>
                      <a:noFill/>
                    </a:lnT>
                    <a:lnB>
                      <a:noFill/>
                    </a:lnB>
                  </a:tcPr>
                </a:tc>
              </a:tr>
              <a:tr h="577644">
                <a:tc>
                  <a:txBody>
                    <a:bodyPr/>
                    <a:lstStyle/>
                    <a:p>
                      <a:pPr algn="l" fontAlgn="b"/>
                      <a:r>
                        <a:rPr lang="en-US" sz="2000" b="1" i="0" u="none" strike="noStrike" dirty="0" smtClean="0">
                          <a:latin typeface="Arial"/>
                        </a:rPr>
                        <a:t>Item</a:t>
                      </a:r>
                      <a:endParaRPr lang="en-US" sz="2000" b="1" i="0" u="none" strike="noStrike" dirty="0">
                        <a:latin typeface="Arial"/>
                      </a:endParaRPr>
                    </a:p>
                  </a:txBody>
                  <a:tcPr marL="6621" marR="6621" marT="6621"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latin typeface="Arial"/>
                        </a:rPr>
                        <a:t>Amount</a:t>
                      </a:r>
                      <a:endParaRPr lang="en-US" sz="16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latin typeface="Arial"/>
                        </a:rPr>
                        <a:t>Remarks</a:t>
                      </a:r>
                      <a:endParaRPr lang="en-US" sz="16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7644">
                <a:tc>
                  <a:txBody>
                    <a:bodyPr/>
                    <a:lstStyle/>
                    <a:p>
                      <a:pPr algn="l" fontAlgn="b"/>
                      <a:r>
                        <a:rPr lang="en-US" sz="2000" b="1" i="0" u="none" strike="noStrike" dirty="0">
                          <a:latin typeface="Arial"/>
                        </a:rPr>
                        <a:t>Balance f</a:t>
                      </a:r>
                      <a:r>
                        <a:rPr lang="en-US" sz="2000" b="1" i="0" u="none" strike="noStrike" dirty="0" smtClean="0">
                          <a:latin typeface="Arial"/>
                        </a:rPr>
                        <a:t>orward from last report</a:t>
                      </a:r>
                      <a:endParaRPr lang="en-US" sz="20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US" sz="2400" b="1" i="0" u="none" strike="noStrike" dirty="0" smtClean="0">
                          <a:latin typeface="Arial"/>
                        </a:rPr>
                        <a:t>$2,365.55</a:t>
                      </a:r>
                      <a:endParaRPr lang="en-US" sz="24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endParaRPr lang="en-US" sz="16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920">
                <a:tc>
                  <a:txBody>
                    <a:bodyPr/>
                    <a:lstStyle/>
                    <a:p>
                      <a:pPr algn="l" fontAlgn="b"/>
                      <a:r>
                        <a:rPr lang="en-US" sz="2000" b="1" i="0" u="none" strike="noStrike" dirty="0" smtClean="0">
                          <a:latin typeface="Arial"/>
                        </a:rPr>
                        <a:t>Net Change</a:t>
                      </a:r>
                      <a:endParaRPr lang="en-US" sz="20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1" i="0" u="none" strike="noStrike" dirty="0" smtClean="0">
                          <a:latin typeface="Arial"/>
                        </a:rPr>
                        <a:t>$3,015.85</a:t>
                      </a:r>
                      <a:endParaRPr lang="en-US" sz="24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latin typeface="Arial"/>
                        </a:rPr>
                        <a:t>    </a:t>
                      </a:r>
                      <a:endParaRPr lang="en-US" sz="16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920">
                <a:tc>
                  <a:txBody>
                    <a:bodyPr/>
                    <a:lstStyle/>
                    <a:p>
                      <a:pPr algn="l" fontAlgn="b"/>
                      <a:r>
                        <a:rPr lang="en-US" sz="2000" b="1" i="0" u="none" strike="noStrike" dirty="0" smtClean="0">
                          <a:latin typeface="Arial"/>
                        </a:rPr>
                        <a:t>Current Balance</a:t>
                      </a:r>
                      <a:endParaRPr lang="en-US" sz="20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1" i="0" u="none" strike="noStrike" dirty="0" smtClean="0">
                          <a:latin typeface="Arial"/>
                        </a:rPr>
                        <a:t>$5,381.40</a:t>
                      </a:r>
                      <a:endParaRPr lang="en-US" sz="24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latin typeface="Arial"/>
                      </a:endParaRP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3124200" y="304800"/>
            <a:ext cx="3429000" cy="461665"/>
          </a:xfrm>
          <a:prstGeom prst="rect">
            <a:avLst/>
          </a:prstGeom>
          <a:noFill/>
        </p:spPr>
        <p:txBody>
          <a:bodyPr wrap="square" rtlCol="0">
            <a:spAutoFit/>
          </a:bodyPr>
          <a:lstStyle/>
          <a:p>
            <a:pPr algn="ctr"/>
            <a:r>
              <a:rPr lang="en-US" sz="2400" b="1" u="sng" dirty="0" smtClean="0">
                <a:latin typeface="Arial"/>
              </a:rPr>
              <a:t>FINANCIAL  REPORT</a:t>
            </a:r>
            <a:endParaRPr lang="en-US" sz="2400" u="sng" dirty="0"/>
          </a:p>
        </p:txBody>
      </p:sp>
      <p:sp>
        <p:nvSpPr>
          <p:cNvPr id="4" name="Slide Number Placeholder 4"/>
          <p:cNvSpPr>
            <a:spLocks noGrp="1"/>
          </p:cNvSpPr>
          <p:nvPr>
            <p:ph type="sldNum" sz="quarter" idx="12"/>
          </p:nvPr>
        </p:nvSpPr>
        <p:spPr>
          <a:xfrm>
            <a:off x="6553200" y="6356350"/>
            <a:ext cx="2133600" cy="365125"/>
          </a:xfrm>
        </p:spPr>
        <p:txBody>
          <a:bodyPr/>
          <a:lstStyle/>
          <a:p>
            <a:pPr>
              <a:defRPr/>
            </a:pPr>
            <a:fld id="{892BBA77-C536-4240-A77D-AC748C082B82}"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382000" cy="461665"/>
          </a:xfrm>
          <a:prstGeom prst="rect">
            <a:avLst/>
          </a:prstGeom>
          <a:noFill/>
        </p:spPr>
        <p:txBody>
          <a:bodyPr wrap="square" rtlCol="0">
            <a:spAutoFit/>
          </a:bodyPr>
          <a:lstStyle/>
          <a:p>
            <a:pPr algn="ctr" fontAlgn="auto">
              <a:spcBef>
                <a:spcPts val="0"/>
              </a:spcBef>
              <a:spcAft>
                <a:spcPts val="0"/>
              </a:spcAft>
            </a:pPr>
            <a:r>
              <a:rPr lang="en-US" sz="2400" b="1" u="sng" kern="0" dirty="0" smtClean="0"/>
              <a:t>Checking Account Transactions Since </a:t>
            </a:r>
            <a:r>
              <a:rPr kumimoji="0" lang="en-US" sz="2400" b="1" i="0" u="sng" strike="noStrike" kern="0" cap="none" spc="0" normalizeH="0" baseline="0" noProof="0" dirty="0" smtClean="0">
                <a:ln>
                  <a:noFill/>
                </a:ln>
                <a:effectLst/>
                <a:uLnTx/>
                <a:uFillTx/>
              </a:rPr>
              <a:t>January 10, 2013</a:t>
            </a:r>
            <a:endParaRPr kumimoji="0" lang="en-US" sz="1600" b="1" i="0" u="sng" strike="noStrike" kern="0" cap="none" spc="0" normalizeH="0" baseline="0" noProof="0" dirty="0" smtClean="0">
              <a:ln>
                <a:noFill/>
              </a:ln>
              <a:effectLst/>
              <a:uLnTx/>
              <a:uFillTx/>
            </a:endParaRPr>
          </a:p>
        </p:txBody>
      </p:sp>
      <p:graphicFrame>
        <p:nvGraphicFramePr>
          <p:cNvPr id="5" name="Table 4"/>
          <p:cNvGraphicFramePr>
            <a:graphicFrameLocks noGrp="1"/>
          </p:cNvGraphicFramePr>
          <p:nvPr/>
        </p:nvGraphicFramePr>
        <p:xfrm>
          <a:off x="304799" y="1219200"/>
          <a:ext cx="8534401" cy="4617720"/>
        </p:xfrm>
        <a:graphic>
          <a:graphicData uri="http://schemas.openxmlformats.org/drawingml/2006/table">
            <a:tbl>
              <a:tblPr firstRow="1" bandRow="1">
                <a:tableStyleId>{5C22544A-7EE6-4342-B048-85BDC9FD1C3A}</a:tableStyleId>
              </a:tblPr>
              <a:tblGrid>
                <a:gridCol w="1207699"/>
                <a:gridCol w="1306902"/>
                <a:gridCol w="3810000"/>
                <a:gridCol w="1066800"/>
                <a:gridCol w="1143000"/>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02/08/13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1038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Omega Psi Phi (alcohol &amp; bar supplies)</a:t>
                      </a:r>
                      <a:endParaRPr lang="en-US" dirty="0"/>
                    </a:p>
                  </a:txBody>
                  <a:tcPr/>
                </a:tc>
                <a:tc>
                  <a:txBody>
                    <a:bodyPr/>
                    <a:lstStyle/>
                    <a:p>
                      <a:r>
                        <a:rPr kumimoji="0" lang="en-US" sz="1800" b="0" i="0" u="none" strike="noStrike" kern="0" cap="none" spc="0" normalizeH="0" baseline="0" noProof="0" dirty="0" smtClean="0">
                          <a:ln>
                            <a:noFill/>
                          </a:ln>
                          <a:solidFill>
                            <a:srgbClr val="FF0000"/>
                          </a:solidFill>
                          <a:effectLst/>
                          <a:uLnTx/>
                          <a:uFillTx/>
                        </a:rPr>
                        <a:t>$225.00</a:t>
                      </a:r>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02/12/13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Deposit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Anonymous donation</a:t>
                      </a:r>
                      <a:endParaRPr lang="en-US" dirty="0"/>
                    </a:p>
                  </a:txBody>
                  <a:tcPr/>
                </a:tc>
                <a:tc>
                  <a:txBody>
                    <a:bodyPr/>
                    <a:lstStyle/>
                    <a:p>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$942.00</a:t>
                      </a:r>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02/19/13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1039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Laura J. Coaxum (food cost)</a:t>
                      </a:r>
                      <a:endParaRPr lang="en-US" dirty="0"/>
                    </a:p>
                  </a:txBody>
                  <a:tcPr/>
                </a:tc>
                <a:tc>
                  <a:txBody>
                    <a:bodyPr/>
                    <a:lstStyle/>
                    <a:p>
                      <a:r>
                        <a:rPr kumimoji="0" lang="en-US" sz="1800" b="0" i="0" u="none" strike="noStrike" kern="0" cap="none" spc="0" normalizeH="0" baseline="0" noProof="0" dirty="0" smtClean="0">
                          <a:ln>
                            <a:noFill/>
                          </a:ln>
                          <a:solidFill>
                            <a:srgbClr val="FF0000"/>
                          </a:solidFill>
                          <a:effectLst/>
                          <a:uLnTx/>
                          <a:uFillTx/>
                        </a:rPr>
                        <a:t>$940.00</a:t>
                      </a:r>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02/23/13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1040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Riverfront Center (building rental) </a:t>
                      </a:r>
                      <a:endParaRPr lang="en-US" dirty="0"/>
                    </a:p>
                  </a:txBody>
                  <a:tcPr/>
                </a:tc>
                <a:tc>
                  <a:txBody>
                    <a:bodyPr/>
                    <a:lstStyle/>
                    <a:p>
                      <a:r>
                        <a:rPr kumimoji="0" lang="en-US" sz="1800" b="0" i="0" u="none" strike="noStrike" kern="0" cap="none" spc="0" normalizeH="0" baseline="0" noProof="0" dirty="0" smtClean="0">
                          <a:ln>
                            <a:noFill/>
                          </a:ln>
                          <a:solidFill>
                            <a:srgbClr val="FF0000"/>
                          </a:solidFill>
                          <a:effectLst/>
                          <a:uLnTx/>
                          <a:uFillTx/>
                        </a:rPr>
                        <a:t>$640.00</a:t>
                      </a:r>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02/23/13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1041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Barrye Price  - VOID</a:t>
                      </a:r>
                      <a:endParaRPr lang="en-US" dirty="0"/>
                    </a:p>
                  </a:txBody>
                  <a:tcPr/>
                </a:tc>
                <a:tc>
                  <a:txBody>
                    <a:bodyPr/>
                    <a:lstStyle/>
                    <a:p>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02/23/13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1042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Barrye Price  - VOID</a:t>
                      </a:r>
                      <a:endParaRPr lang="en-US" dirty="0"/>
                    </a:p>
                  </a:txBody>
                  <a:tcPr/>
                </a:tc>
                <a:tc>
                  <a:txBody>
                    <a:bodyPr/>
                    <a:lstStyle/>
                    <a:p>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02/25/13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Deposit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Ticket sales</a:t>
                      </a:r>
                      <a:endParaRPr lang="en-US" dirty="0"/>
                    </a:p>
                  </a:txBody>
                  <a:tcPr/>
                </a:tc>
                <a:tc>
                  <a:txBody>
                    <a:bodyPr/>
                    <a:lstStyle/>
                    <a:p>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$3,241.00</a:t>
                      </a:r>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02/25/13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Deposit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Ticket sales</a:t>
                      </a:r>
                      <a:endParaRPr lang="en-US" dirty="0"/>
                    </a:p>
                  </a:txBody>
                  <a:tcPr/>
                </a:tc>
                <a:tc>
                  <a:txBody>
                    <a:bodyPr/>
                    <a:lstStyle/>
                    <a:p>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$1,020.00</a:t>
                      </a:r>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02/28/13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1043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Laura Coaxum (PMT for air, gift &amp; bev license) </a:t>
                      </a:r>
                      <a:endParaRPr lang="en-US" dirty="0"/>
                    </a:p>
                  </a:txBody>
                  <a:tcPr/>
                </a:tc>
                <a:tc>
                  <a:txBody>
                    <a:bodyPr/>
                    <a:lstStyle/>
                    <a:p>
                      <a:r>
                        <a:rPr kumimoji="0" lang="en-US" sz="1800" b="0" i="0" u="none" strike="noStrike" kern="0" cap="none" spc="0" normalizeH="0" baseline="0" noProof="0" dirty="0" smtClean="0">
                          <a:ln>
                            <a:noFill/>
                          </a:ln>
                          <a:solidFill>
                            <a:srgbClr val="FF0000"/>
                          </a:solidFill>
                          <a:effectLst/>
                          <a:uLnTx/>
                          <a:uFillTx/>
                        </a:rPr>
                        <a:t>$597.60</a:t>
                      </a:r>
                      <a:endParaRPr lang="en-US" dirty="0"/>
                    </a:p>
                  </a:txBody>
                  <a:tcPr/>
                </a:tc>
                <a:tc>
                  <a:txBody>
                    <a:bodyPr/>
                    <a:lstStyle/>
                    <a:p>
                      <a:endParaRPr lang="en-US" dirty="0"/>
                    </a:p>
                  </a:txBody>
                  <a:tcPr/>
                </a:tc>
              </a:tr>
              <a:tr h="370840">
                <a:tc>
                  <a:txBody>
                    <a:bodyPr/>
                    <a:lstStyle/>
                    <a:p>
                      <a:r>
                        <a:rPr kumimoji="0" lang="en-US" sz="1800" b="0" i="0" u="none" strike="noStrike" kern="0" cap="none" spc="0" normalizeH="0" baseline="0" noProof="0" dirty="0" smtClean="0">
                          <a:ln>
                            <a:noFill/>
                          </a:ln>
                          <a:solidFill>
                            <a:sysClr val="windowText" lastClr="000000"/>
                          </a:solidFill>
                          <a:effectLst/>
                          <a:uLnTx/>
                          <a:uFillTx/>
                        </a:rPr>
                        <a:t>02/28/13</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Check 1044 </a:t>
                      </a:r>
                      <a:endParaRPr lang="en-US" dirty="0"/>
                    </a:p>
                  </a:txBody>
                  <a:tcPr/>
                </a:tc>
                <a:tc>
                  <a:txBody>
                    <a:bodyPr/>
                    <a:lstStyle/>
                    <a:p>
                      <a:r>
                        <a:rPr kumimoji="0" lang="en-US" sz="1800" b="0" i="0" u="none" strike="noStrike" kern="0" cap="none" spc="0" normalizeH="0" baseline="0" noProof="0" dirty="0" smtClean="0">
                          <a:ln>
                            <a:noFill/>
                          </a:ln>
                          <a:solidFill>
                            <a:sysClr val="windowText" lastClr="000000"/>
                          </a:solidFill>
                          <a:effectLst/>
                          <a:uLnTx/>
                          <a:uFillTx/>
                        </a:rPr>
                        <a:t>Kansas Dept of Revenue (tax – bar sales)</a:t>
                      </a:r>
                      <a:endParaRPr lang="en-US" dirty="0"/>
                    </a:p>
                  </a:txBody>
                  <a:tcPr/>
                </a:tc>
                <a:tc>
                  <a:txBody>
                    <a:bodyPr/>
                    <a:lstStyle/>
                    <a:p>
                      <a:r>
                        <a:rPr kumimoji="0" lang="en-US" sz="1800" b="0" i="0" u="none" strike="noStrike" kern="0" cap="none" spc="0" normalizeH="0" baseline="0" noProof="0" dirty="0" smtClean="0">
                          <a:ln>
                            <a:noFill/>
                          </a:ln>
                          <a:solidFill>
                            <a:srgbClr val="FF0000"/>
                          </a:solidFill>
                          <a:effectLst/>
                          <a:uLnTx/>
                          <a:uFillTx/>
                        </a:rPr>
                        <a:t>$29.10</a:t>
                      </a:r>
                      <a:endParaRPr lang="en-US" dirty="0"/>
                    </a:p>
                  </a:txBody>
                  <a:tcPr/>
                </a:tc>
                <a:tc>
                  <a:txBody>
                    <a:bodyPr/>
                    <a:lstStyle/>
                    <a:p>
                      <a:endParaRPr lang="en-US" dirty="0"/>
                    </a:p>
                  </a:txBody>
                  <a:tcPr/>
                </a:tc>
              </a:tr>
            </a:tbl>
          </a:graphicData>
        </a:graphic>
      </p:graphicFrame>
      <p:sp>
        <p:nvSpPr>
          <p:cNvPr id="6" name="Slide Number Placeholder 4"/>
          <p:cNvSpPr>
            <a:spLocks noGrp="1"/>
          </p:cNvSpPr>
          <p:nvPr>
            <p:ph type="sldNum" sz="quarter" idx="12"/>
          </p:nvPr>
        </p:nvSpPr>
        <p:spPr>
          <a:xfrm>
            <a:off x="6553200" y="6356350"/>
            <a:ext cx="2133600" cy="365125"/>
          </a:xfrm>
        </p:spPr>
        <p:txBody>
          <a:bodyPr/>
          <a:lstStyle/>
          <a:p>
            <a:pPr>
              <a:defRPr/>
            </a:pPr>
            <a:fld id="{892BBA77-C536-4240-A77D-AC748C082B82}"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2400" b="1" u="sng" dirty="0" smtClean="0">
                <a:latin typeface="Arial" pitchFamily="34" charset="0"/>
                <a:cs typeface="Arial" pitchFamily="34" charset="0"/>
              </a:rPr>
              <a:t>CALENDAR REVIEW - 2013</a:t>
            </a:r>
            <a:endParaRPr lang="en-US" sz="2400" b="1" u="sng" dirty="0">
              <a:latin typeface="Arial" pitchFamily="34" charset="0"/>
              <a:cs typeface="Arial" pitchFamily="34" charset="0"/>
            </a:endParaRPr>
          </a:p>
        </p:txBody>
      </p:sp>
      <p:sp>
        <p:nvSpPr>
          <p:cNvPr id="3" name="Content Placeholder 2"/>
          <p:cNvSpPr>
            <a:spLocks noGrp="1"/>
          </p:cNvSpPr>
          <p:nvPr>
            <p:ph idx="1"/>
          </p:nvPr>
        </p:nvSpPr>
        <p:spPr>
          <a:xfrm>
            <a:off x="457200" y="762000"/>
            <a:ext cx="8001000" cy="5334000"/>
          </a:xfrm>
        </p:spPr>
        <p:txBody>
          <a:bodyPr/>
          <a:lstStyle/>
          <a:p>
            <a:pPr>
              <a:spcBef>
                <a:spcPts val="300"/>
              </a:spcBef>
            </a:pPr>
            <a:r>
              <a:rPr lang="en-US" sz="2800" dirty="0" smtClean="0"/>
              <a:t>April</a:t>
            </a:r>
          </a:p>
          <a:p>
            <a:pPr lvl="1">
              <a:spcBef>
                <a:spcPts val="0"/>
              </a:spcBef>
            </a:pPr>
            <a:r>
              <a:rPr lang="en-US" sz="1600" dirty="0" smtClean="0"/>
              <a:t> 20</a:t>
            </a:r>
            <a:r>
              <a:rPr lang="en-US" sz="1600" baseline="30000" dirty="0" smtClean="0"/>
              <a:t>th</a:t>
            </a:r>
            <a:r>
              <a:rPr lang="en-US" sz="1600" dirty="0" smtClean="0"/>
              <a:t>   Delta Sigma Theta EOD “Harlem Nights”</a:t>
            </a:r>
          </a:p>
          <a:p>
            <a:pPr lvl="1">
              <a:spcBef>
                <a:spcPts val="0"/>
              </a:spcBef>
            </a:pPr>
            <a:r>
              <a:rPr lang="en-US" sz="1600" dirty="0" smtClean="0"/>
              <a:t> 27</a:t>
            </a:r>
            <a:r>
              <a:rPr lang="en-US" sz="1600" baseline="30000" dirty="0" smtClean="0"/>
              <a:t>th</a:t>
            </a:r>
            <a:r>
              <a:rPr lang="en-US" sz="1600" dirty="0" smtClean="0"/>
              <a:t>   Alpha Phi Alpha Writing Improvement Program</a:t>
            </a:r>
          </a:p>
          <a:p>
            <a:pPr lvl="1">
              <a:spcBef>
                <a:spcPts val="0"/>
              </a:spcBef>
            </a:pPr>
            <a:r>
              <a:rPr lang="en-US" sz="1600" dirty="0" smtClean="0"/>
              <a:t>27</a:t>
            </a:r>
            <a:r>
              <a:rPr lang="en-US" sz="1600" baseline="30000" dirty="0" smtClean="0"/>
              <a:t>th</a:t>
            </a:r>
            <a:r>
              <a:rPr lang="en-US" sz="1600" dirty="0" smtClean="0"/>
              <a:t>    Post-wide Yard Sale</a:t>
            </a:r>
          </a:p>
          <a:p>
            <a:pPr lvl="1">
              <a:spcBef>
                <a:spcPts val="0"/>
              </a:spcBef>
            </a:pPr>
            <a:r>
              <a:rPr lang="en-US" sz="1600" dirty="0" smtClean="0"/>
              <a:t> 27</a:t>
            </a:r>
            <a:r>
              <a:rPr lang="en-US" sz="1600" baseline="30000" dirty="0" smtClean="0"/>
              <a:t>th</a:t>
            </a:r>
            <a:r>
              <a:rPr lang="en-US" sz="1600" dirty="0" smtClean="0"/>
              <a:t>   Socialites Gospel-fest</a:t>
            </a:r>
          </a:p>
          <a:p>
            <a:pPr>
              <a:spcBef>
                <a:spcPts val="300"/>
              </a:spcBef>
            </a:pPr>
            <a:r>
              <a:rPr lang="en-US" sz="2800" dirty="0" smtClean="0"/>
              <a:t>May</a:t>
            </a:r>
          </a:p>
          <a:p>
            <a:pPr lvl="1">
              <a:spcBef>
                <a:spcPts val="300"/>
              </a:spcBef>
            </a:pPr>
            <a:r>
              <a:rPr lang="en-US" sz="1600" dirty="0" smtClean="0"/>
              <a:t>26</a:t>
            </a:r>
            <a:r>
              <a:rPr lang="en-US" sz="1600" baseline="30000" dirty="0" smtClean="0"/>
              <a:t>th</a:t>
            </a:r>
            <a:r>
              <a:rPr lang="en-US" sz="1600" dirty="0" smtClean="0"/>
              <a:t>  CSO Cookout ???</a:t>
            </a:r>
          </a:p>
          <a:p>
            <a:pPr>
              <a:spcBef>
                <a:spcPts val="300"/>
              </a:spcBef>
            </a:pPr>
            <a:r>
              <a:rPr lang="en-US" sz="2800" dirty="0" smtClean="0"/>
              <a:t>June</a:t>
            </a:r>
          </a:p>
          <a:p>
            <a:pPr lvl="1">
              <a:spcBef>
                <a:spcPts val="0"/>
              </a:spcBef>
            </a:pPr>
            <a:r>
              <a:rPr lang="en-US" sz="1600" dirty="0" smtClean="0"/>
              <a:t>1</a:t>
            </a:r>
            <a:r>
              <a:rPr lang="en-US" sz="1600" baseline="30000" dirty="0" smtClean="0"/>
              <a:t>st</a:t>
            </a:r>
            <a:r>
              <a:rPr lang="en-US" sz="1600" dirty="0" smtClean="0"/>
              <a:t> &amp; 2</a:t>
            </a:r>
            <a:r>
              <a:rPr lang="en-US" sz="1600" baseline="30000" dirty="0" smtClean="0"/>
              <a:t>nd</a:t>
            </a:r>
            <a:r>
              <a:rPr lang="en-US" sz="1600" dirty="0" smtClean="0"/>
              <a:t>    AIM Presents: Stogie Kenyatta’s One Man Show</a:t>
            </a:r>
          </a:p>
          <a:p>
            <a:pPr lvl="1">
              <a:spcBef>
                <a:spcPts val="0"/>
              </a:spcBef>
            </a:pPr>
            <a:r>
              <a:rPr lang="en-US" sz="1600" dirty="0" smtClean="0"/>
              <a:t>3</a:t>
            </a:r>
            <a:r>
              <a:rPr lang="en-US" sz="1600" baseline="30000" dirty="0" smtClean="0"/>
              <a:t>rd</a:t>
            </a:r>
            <a:r>
              <a:rPr lang="en-US" sz="1600" dirty="0" smtClean="0"/>
              <a:t> thru 7</a:t>
            </a:r>
            <a:r>
              <a:rPr lang="en-US" sz="1600" baseline="30000" dirty="0" smtClean="0"/>
              <a:t>th</a:t>
            </a:r>
            <a:r>
              <a:rPr lang="en-US" sz="1600" dirty="0" smtClean="0"/>
              <a:t>    Bethel A.M.E. Vacation Bible School</a:t>
            </a:r>
          </a:p>
          <a:p>
            <a:pPr>
              <a:spcBef>
                <a:spcPts val="300"/>
              </a:spcBef>
            </a:pPr>
            <a:r>
              <a:rPr lang="en-US" sz="2800" dirty="0" smtClean="0"/>
              <a:t>July</a:t>
            </a:r>
          </a:p>
          <a:p>
            <a:pPr lvl="1">
              <a:spcBef>
                <a:spcPts val="0"/>
              </a:spcBef>
            </a:pPr>
            <a:r>
              <a:rPr lang="en-US" sz="1600" dirty="0" smtClean="0"/>
              <a:t>11</a:t>
            </a:r>
            <a:r>
              <a:rPr lang="en-US" sz="1600" baseline="30000" dirty="0" smtClean="0"/>
              <a:t>th</a:t>
            </a:r>
            <a:r>
              <a:rPr lang="en-US" sz="1600" dirty="0" smtClean="0"/>
              <a:t>      CSO Quarterly Meeting </a:t>
            </a:r>
          </a:p>
          <a:p>
            <a:pPr>
              <a:spcBef>
                <a:spcPts val="300"/>
              </a:spcBef>
            </a:pPr>
            <a:r>
              <a:rPr lang="en-US" sz="2800" dirty="0" smtClean="0"/>
              <a:t>August</a:t>
            </a:r>
          </a:p>
          <a:p>
            <a:pPr lvl="1">
              <a:spcBef>
                <a:spcPts val="0"/>
              </a:spcBef>
            </a:pPr>
            <a:r>
              <a:rPr lang="en-US" sz="1600" dirty="0" smtClean="0"/>
              <a:t>17</a:t>
            </a:r>
            <a:r>
              <a:rPr lang="en-US" sz="1600" baseline="30000" dirty="0" smtClean="0"/>
              <a:t>th</a:t>
            </a:r>
            <a:r>
              <a:rPr lang="en-US" sz="1600" dirty="0" smtClean="0"/>
              <a:t>     6</a:t>
            </a:r>
            <a:r>
              <a:rPr lang="en-US" sz="1600" baseline="30000" dirty="0" smtClean="0"/>
              <a:t>th</a:t>
            </a:r>
            <a:r>
              <a:rPr lang="en-US" sz="1600" dirty="0" smtClean="0"/>
              <a:t> Annual Jazz By The River Benefit Concert for RACC&amp;M</a:t>
            </a:r>
          </a:p>
          <a:p>
            <a:pPr>
              <a:spcBef>
                <a:spcPts val="300"/>
              </a:spcBef>
            </a:pPr>
            <a:r>
              <a:rPr lang="en-US" sz="2800" dirty="0" smtClean="0"/>
              <a:t>September</a:t>
            </a:r>
          </a:p>
          <a:p>
            <a:pPr lvl="1">
              <a:spcBef>
                <a:spcPts val="0"/>
              </a:spcBef>
            </a:pPr>
            <a:r>
              <a:rPr lang="en-US" sz="1600" dirty="0" smtClean="0"/>
              <a:t>7</a:t>
            </a:r>
            <a:r>
              <a:rPr lang="en-US" sz="1600" baseline="30000" dirty="0" smtClean="0"/>
              <a:t>th</a:t>
            </a:r>
            <a:r>
              <a:rPr lang="en-US" sz="1600" dirty="0" smtClean="0"/>
              <a:t>  Socialite Club 50</a:t>
            </a:r>
            <a:r>
              <a:rPr lang="en-US" sz="1600" baseline="30000" dirty="0" smtClean="0"/>
              <a:t>th</a:t>
            </a:r>
            <a:r>
              <a:rPr lang="en-US" sz="1600" dirty="0" smtClean="0"/>
              <a:t> Anniversary Celebration</a:t>
            </a:r>
          </a:p>
        </p:txBody>
      </p:sp>
      <p:sp>
        <p:nvSpPr>
          <p:cNvPr id="4" name="Date Placeholder 3"/>
          <p:cNvSpPr>
            <a:spLocks noGrp="1"/>
          </p:cNvSpPr>
          <p:nvPr>
            <p:ph type="dt" sz="half" idx="10"/>
          </p:nvPr>
        </p:nvSpPr>
        <p:spPr/>
        <p:txBody>
          <a:bodyPr/>
          <a:lstStyle/>
          <a:p>
            <a:pPr>
              <a:defRPr/>
            </a:pPr>
            <a:fld id="{F73EF4E2-4BB7-403C-BBB5-04E643045C24}" type="datetime1">
              <a:rPr lang="en-US" smtClean="0"/>
              <a:pPr>
                <a:defRPr/>
              </a:pPr>
              <a:t>4/11/2013</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TotalTime>
  <Words>1789</Words>
  <Application>Microsoft Office PowerPoint</Application>
  <PresentationFormat>On-screen Show (4:3)</PresentationFormat>
  <Paragraphs>554</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HISTORICAL REVIEW</vt:lpstr>
      <vt:lpstr>Slide 7</vt:lpstr>
      <vt:lpstr>Slide 8</vt:lpstr>
      <vt:lpstr>CALENDAR REVIEW - 2013</vt:lpstr>
      <vt:lpstr>Slide 10</vt:lpstr>
      <vt:lpstr>Slide 11</vt:lpstr>
      <vt:lpstr>Slide 12</vt:lpstr>
      <vt:lpstr>Slide 13</vt:lpstr>
      <vt:lpstr>Slide 14</vt:lpstr>
      <vt:lpstr>Slide 15</vt:lpstr>
      <vt:lpstr>Slide 16</vt:lpstr>
      <vt:lpstr>Slide 17</vt:lpstr>
      <vt:lpstr>Slide 18</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ronald.coaxum</dc:creator>
  <cp:lastModifiedBy>User</cp:lastModifiedBy>
  <cp:revision>437</cp:revision>
  <dcterms:created xsi:type="dcterms:W3CDTF">2010-07-01T18:36:02Z</dcterms:created>
  <dcterms:modified xsi:type="dcterms:W3CDTF">2013-04-11T12:12:57Z</dcterms:modified>
</cp:coreProperties>
</file>