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1" r:id="rId2"/>
    <p:sldId id="267" r:id="rId3"/>
    <p:sldId id="296" r:id="rId4"/>
    <p:sldId id="305" r:id="rId5"/>
    <p:sldId id="306" r:id="rId6"/>
    <p:sldId id="307" r:id="rId7"/>
    <p:sldId id="285" r:id="rId8"/>
    <p:sldId id="292" r:id="rId9"/>
    <p:sldId id="309" r:id="rId10"/>
    <p:sldId id="301" r:id="rId11"/>
    <p:sldId id="308" r:id="rId12"/>
    <p:sldId id="310" r:id="rId13"/>
    <p:sldId id="293" r:id="rId14"/>
    <p:sldId id="311" r:id="rId15"/>
    <p:sldId id="279" r:id="rId16"/>
    <p:sldId id="274"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1" autoAdjust="0"/>
    <p:restoredTop sz="94619" autoAdjust="0"/>
  </p:normalViewPr>
  <p:slideViewPr>
    <p:cSldViewPr>
      <p:cViewPr varScale="1">
        <p:scale>
          <a:sx n="85" d="100"/>
          <a:sy n="85" d="100"/>
        </p:scale>
        <p:origin x="-8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584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B748FDF-0354-463B-9559-3E5A2009EB76}" type="datetimeFigureOut">
              <a:rPr lang="en-US"/>
              <a:pPr/>
              <a:t>11/19/2014</a:t>
            </a:fld>
            <a:endParaRPr lang="en-US" dirty="0"/>
          </a:p>
        </p:txBody>
      </p:sp>
      <p:sp>
        <p:nvSpPr>
          <p:cNvPr id="3584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584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E4F75E-D965-4C09-94F2-A963AFA91104}"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lvl1pPr defTabSz="935038">
              <a:defRPr sz="1200">
                <a:latin typeface="Calibri" pitchFamily="34" charset="0"/>
              </a:defRPr>
            </a:lvl1pPr>
          </a:lstStyle>
          <a:p>
            <a:pPr>
              <a:defRPr/>
            </a:pPr>
            <a:endParaRPr lang="en-US" dirty="0"/>
          </a:p>
        </p:txBody>
      </p:sp>
      <p:sp>
        <p:nvSpPr>
          <p:cNvPr id="22531" name="Rectangle 3"/>
          <p:cNvSpPr>
            <a:spLocks noGrp="1" noChangeArrowheads="1"/>
          </p:cNvSpPr>
          <p:nvPr>
            <p:ph type="dt" idx="1"/>
          </p:nvPr>
        </p:nvSpPr>
        <p:spPr bwMode="auto">
          <a:xfrm>
            <a:off x="3970338" y="0"/>
            <a:ext cx="3038475" cy="465138"/>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lvl1pPr algn="r" defTabSz="935038">
              <a:defRPr sz="1200">
                <a:latin typeface="Calibri" pitchFamily="34" charset="0"/>
              </a:defRPr>
            </a:lvl1pPr>
          </a:lstStyle>
          <a:p>
            <a:pPr>
              <a:defRPr/>
            </a:pPr>
            <a:fld id="{8C5AA1C6-FF6B-4FBD-B789-B043330C68F2}" type="datetimeFigureOut">
              <a:rPr lang="en-US"/>
              <a:pPr>
                <a:defRPr/>
              </a:pPr>
              <a:t>11/19/2014</a:t>
            </a:fld>
            <a:endParaRPr lang="en-US" dirty="0"/>
          </a:p>
        </p:txBody>
      </p:sp>
      <p:sp>
        <p:nvSpPr>
          <p:cNvPr id="13316"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534" tIns="46767" rIns="93534" bIns="467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p:spPr>
        <p:txBody>
          <a:bodyPr vert="horz" wrap="square" lIns="93534" tIns="46767" rIns="93534" bIns="46767" numCol="1" anchor="b" anchorCtr="0" compatLnSpc="1">
            <a:prstTxWarp prst="textNoShape">
              <a:avLst/>
            </a:prstTxWarp>
          </a:bodyPr>
          <a:lstStyle>
            <a:lvl1pPr defTabSz="935038">
              <a:defRPr sz="1200">
                <a:latin typeface="Calibri" pitchFamily="34" charset="0"/>
              </a:defRPr>
            </a:lvl1pPr>
          </a:lstStyle>
          <a:p>
            <a:pPr>
              <a:defRPr/>
            </a:pPr>
            <a:endParaRPr lang="en-US" dirty="0"/>
          </a:p>
        </p:txBody>
      </p:sp>
      <p:sp>
        <p:nvSpPr>
          <p:cNvPr id="2253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3534" tIns="46767" rIns="93534" bIns="46767" numCol="1" anchor="b" anchorCtr="0" compatLnSpc="1">
            <a:prstTxWarp prst="textNoShape">
              <a:avLst/>
            </a:prstTxWarp>
          </a:bodyPr>
          <a:lstStyle>
            <a:lvl1pPr algn="r" defTabSz="935038">
              <a:defRPr sz="1200">
                <a:latin typeface="Calibri" pitchFamily="34" charset="0"/>
              </a:defRPr>
            </a:lvl1pPr>
          </a:lstStyle>
          <a:p>
            <a:pPr>
              <a:defRPr/>
            </a:pPr>
            <a:fld id="{EFD61A89-4A65-4C96-A5EA-E61CF6C3205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D61A89-4A65-4C96-A5EA-E61CF6C3205D}" type="slidenum">
              <a:rPr lang="en-US" smtClean="0"/>
              <a:pPr>
                <a:defRPr/>
              </a:pPr>
              <a:t>15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D128721-3638-46EF-A426-917401B26204}" type="datetime1">
              <a:rPr lang="en-US"/>
              <a:pPr>
                <a:defRPr/>
              </a:pPr>
              <a:t>11/19/2014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654CAE8-414D-45C8-B9F0-B0FB2BB10C4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820A9D-E91E-40FB-A90B-5E738EB94D3A}" type="datetime1">
              <a:rPr lang="en-US"/>
              <a:pPr>
                <a:defRPr/>
              </a:pPr>
              <a:t>11/19/2014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349F1BD-DAE2-4E96-AEE6-C19772C0D2D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10BC55-B18E-46F0-BD9A-824596B4EE9F}" type="datetime1">
              <a:rPr lang="en-US"/>
              <a:pPr>
                <a:defRPr/>
              </a:pPr>
              <a:t>11/19/2014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B88170C-9F29-487E-A2E5-E0267888DF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3EF4E2-4BB7-403C-BBB5-04E643045C24}" type="datetime1">
              <a:rPr lang="en-US"/>
              <a:pPr>
                <a:defRPr/>
              </a:pPr>
              <a:t>11/19/2014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92BBA77-C536-4240-A77D-AC748C082B8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7F9AC5-5A45-48A5-A020-636823B69184}" type="datetime1">
              <a:rPr lang="en-US"/>
              <a:pPr>
                <a:defRPr/>
              </a:pPr>
              <a:t>11/19/2014</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2534AD3-4B82-4E13-A75E-EE5A7B29E7A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589B8C8-7465-416C-9572-34F816B6B79B}" type="datetime1">
              <a:rPr lang="en-US"/>
              <a:pPr>
                <a:defRPr/>
              </a:pPr>
              <a:t>11/19/2014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11F5DC4-C279-43FB-A0D4-85FB32D1F23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60C1E0-1BFE-4313-80E0-62638AA3E8B1}" type="datetime1">
              <a:rPr lang="en-US"/>
              <a:pPr>
                <a:defRPr/>
              </a:pPr>
              <a:t>11/19/2014</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pPr>
              <a:defRPr/>
            </a:pPr>
            <a:fld id="{8522A80F-44BE-433B-AA8E-3EFFA2D2489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6FDB1D-EE6F-4C8A-91CB-6DF2A339C435}" type="datetime1">
              <a:rPr lang="en-US"/>
              <a:pPr>
                <a:defRPr/>
              </a:pPr>
              <a:t>11/19/2014</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7DC5A18-5974-4606-B437-23C5845AE68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EB7D7F-45D4-4AF1-932A-7FFC4958DE8F}" type="datetime1">
              <a:rPr lang="en-US"/>
              <a:pPr>
                <a:defRPr/>
              </a:pPr>
              <a:t>11/19/2014</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0DD9A64-E31A-413D-A05B-7D84D03714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857232F-4494-43ED-8CCB-FB9BBA631010}" type="datetime1">
              <a:rPr lang="en-US"/>
              <a:pPr>
                <a:defRPr/>
              </a:pPr>
              <a:t>11/19/2014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72324F-2453-4356-A8B0-4E224D8D001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2D17982-B539-4DCE-92E0-5AE6806713DF}" type="datetime1">
              <a:rPr lang="en-US"/>
              <a:pPr>
                <a:defRPr/>
              </a:pPr>
              <a:t>11/19/2014</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0CF55D7-1D9D-42B9-8FA3-377C9E79562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AC97B4A-2C22-4F6E-987E-E260F57E1052}" type="datetime1">
              <a:rPr lang="en-US"/>
              <a:pPr>
                <a:defRPr/>
              </a:pPr>
              <a:t>11/19/2014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13A2C42-639F-4530-8DD7-7522E49A07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lvncso.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info@lvncso.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peaches.flucas686@gmail.com" TargetMode="External"/><Relationship Id="rId13" Type="http://schemas.openxmlformats.org/officeDocument/2006/relationships/hyperlink" Target="mailto:wilbur@kc.rr.com" TargetMode="External"/><Relationship Id="rId3" Type="http://schemas.openxmlformats.org/officeDocument/2006/relationships/hyperlink" Target="mailto:vengeance4rdi@aol.com" TargetMode="External"/><Relationship Id="rId7" Type="http://schemas.openxmlformats.org/officeDocument/2006/relationships/hyperlink" Target="mailto:wjonesjr@kc.rr.com" TargetMode="External"/><Relationship Id="rId12" Type="http://schemas.openxmlformats.org/officeDocument/2006/relationships/hyperlink" Target="mailto:joseph.clark@sbcglobal.net" TargetMode="External"/><Relationship Id="rId2" Type="http://schemas.openxmlformats.org/officeDocument/2006/relationships/hyperlink" Target="mailto:williams.joyce52@yahoo.com" TargetMode="External"/><Relationship Id="rId1" Type="http://schemas.openxmlformats.org/officeDocument/2006/relationships/slideLayout" Target="../slideLayouts/slideLayout7.xml"/><Relationship Id="rId6" Type="http://schemas.openxmlformats.org/officeDocument/2006/relationships/hyperlink" Target="mailto:angiethomas817@kc.rr.com" TargetMode="External"/><Relationship Id="rId11" Type="http://schemas.openxmlformats.org/officeDocument/2006/relationships/hyperlink" Target="mailto:pmwade32@yahoo.com" TargetMode="External"/><Relationship Id="rId5" Type="http://schemas.openxmlformats.org/officeDocument/2006/relationships/hyperlink" Target="mailto:annmoss@hotmail.com" TargetMode="External"/><Relationship Id="rId10" Type="http://schemas.openxmlformats.org/officeDocument/2006/relationships/hyperlink" Target="mailto:tony.j.majors.civ@mail.mil" TargetMode="External"/><Relationship Id="rId4" Type="http://schemas.openxmlformats.org/officeDocument/2006/relationships/hyperlink" Target="mailto:greaterkcbig@gmail.com" TargetMode="External"/><Relationship Id="rId9" Type="http://schemas.openxmlformats.org/officeDocument/2006/relationships/hyperlink" Target="mailto:Joann.Uitenham@us.army.mi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totegr@aol.com" TargetMode="External"/><Relationship Id="rId2" Type="http://schemas.openxmlformats.org/officeDocument/2006/relationships/hyperlink" Target="mailto:misslou1@sbcglobal.net" TargetMode="External"/><Relationship Id="rId1" Type="http://schemas.openxmlformats.org/officeDocument/2006/relationships/slideLayout" Target="../slideLayouts/slideLayout1.xml"/><Relationship Id="rId4" Type="http://schemas.openxmlformats.org/officeDocument/2006/relationships/hyperlink" Target="mailto:Fsanchez1@kc.rr.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annsmoss@hotmail.com" TargetMode="External"/><Relationship Id="rId2" Type="http://schemas.openxmlformats.org/officeDocument/2006/relationships/hyperlink" Target="mailto:vengeance4rdi@aol.com" TargetMode="External"/><Relationship Id="rId1" Type="http://schemas.openxmlformats.org/officeDocument/2006/relationships/slideLayout" Target="../slideLayouts/slideLayout7.xml"/><Relationship Id="rId4" Type="http://schemas.openxmlformats.org/officeDocument/2006/relationships/hyperlink" Target="mailto:Joann.Uitenham@us.army.mi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DD128721-3638-46EF-A426-917401B26204}" type="datetime1">
              <a:rPr lang="en-US" smtClean="0"/>
              <a:pPr>
                <a:defRPr/>
              </a:pPr>
              <a:t>11/19/2014</a:t>
            </a:fld>
            <a:endParaRPr lang="en-US" dirty="0"/>
          </a:p>
        </p:txBody>
      </p:sp>
      <p:sp>
        <p:nvSpPr>
          <p:cNvPr id="5" name="Slide Number Placeholder 4"/>
          <p:cNvSpPr>
            <a:spLocks noGrp="1"/>
          </p:cNvSpPr>
          <p:nvPr>
            <p:ph type="sldNum" sz="quarter" idx="12"/>
          </p:nvPr>
        </p:nvSpPr>
        <p:spPr/>
        <p:txBody>
          <a:bodyPr/>
          <a:lstStyle/>
          <a:p>
            <a:pPr>
              <a:defRPr/>
            </a:pPr>
            <a:fld id="{F654CAE8-414D-45C8-B9F0-B0FB2BB10C43}" type="slidenum">
              <a:rPr lang="en-US" smtClean="0"/>
              <a:pPr>
                <a:defRPr/>
              </a:pPr>
              <a:t>1</a:t>
            </a:fld>
            <a:endParaRPr lang="en-US" dirty="0"/>
          </a:p>
        </p:txBody>
      </p:sp>
      <p:sp>
        <p:nvSpPr>
          <p:cNvPr id="7" name="Rectangle 6"/>
          <p:cNvSpPr/>
          <p:nvPr/>
        </p:nvSpPr>
        <p:spPr>
          <a:xfrm>
            <a:off x="0" y="162580"/>
            <a:ext cx="9144000" cy="523220"/>
          </a:xfrm>
          <a:prstGeom prst="rect">
            <a:avLst/>
          </a:prstGeom>
          <a:noFill/>
        </p:spPr>
        <p:txBody>
          <a:bodyPr wrap="square" lIns="91440" tIns="45720" rIns="91440" bIns="45720">
            <a:spAutoFit/>
          </a:bodyPr>
          <a:lstStyle/>
          <a:p>
            <a:pPr algn="ct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Leavenworth Community Service Organization</a:t>
            </a:r>
            <a:endPar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4" name="Rectangle 33"/>
          <p:cNvSpPr/>
          <p:nvPr/>
        </p:nvSpPr>
        <p:spPr>
          <a:xfrm>
            <a:off x="838200" y="838200"/>
            <a:ext cx="6934200" cy="523220"/>
          </a:xfrm>
          <a:prstGeom prst="rect">
            <a:avLst/>
          </a:prstGeom>
          <a:noFill/>
        </p:spPr>
        <p:txBody>
          <a:bodyPr wrap="square" lIns="91440" tIns="45720" rIns="91440" bIns="45720">
            <a:spAutoFit/>
          </a:bodyPr>
          <a:lstStyle/>
          <a:p>
            <a:pPr algn="ctr"/>
            <a:r>
              <a:rPr lang="en-US" sz="2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Quarterly Meeting – 19 November 2014</a:t>
            </a:r>
            <a:endParaRPr lang="en-US" sz="32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43" name="TextBox 42"/>
          <p:cNvSpPr txBox="1"/>
          <p:nvPr/>
        </p:nvSpPr>
        <p:spPr>
          <a:xfrm>
            <a:off x="1219200" y="4221540"/>
            <a:ext cx="6705600" cy="1077218"/>
          </a:xfrm>
          <a:prstGeom prst="rect">
            <a:avLst/>
          </a:prstGeom>
          <a:noFill/>
        </p:spPr>
        <p:txBody>
          <a:bodyPr wrap="square" rtlCol="0">
            <a:spAutoFit/>
          </a:bodyPr>
          <a:lstStyle/>
          <a:p>
            <a:pPr algn="ctr"/>
            <a:r>
              <a:rPr lang="en-US" sz="3200" dirty="0" smtClean="0"/>
              <a:t>Please sign-in and pick up a copy of the meeting agenda.</a:t>
            </a:r>
            <a:endParaRPr lang="en-US" sz="3200" dirty="0"/>
          </a:p>
        </p:txBody>
      </p:sp>
      <p:pic>
        <p:nvPicPr>
          <p:cNvPr id="21506" name="Picture 2" descr="http://u.jimdo.com/www21/o/se71efdb4bc1f6010/img/ia9d079f5217b8841/1357337695/std/image.jpg"/>
          <p:cNvPicPr>
            <a:picLocks noChangeAspect="1" noChangeArrowheads="1"/>
          </p:cNvPicPr>
          <p:nvPr/>
        </p:nvPicPr>
        <p:blipFill>
          <a:blip r:embed="rId2" cstate="print"/>
          <a:srcRect l="3846" t="6879"/>
          <a:stretch>
            <a:fillRect/>
          </a:stretch>
        </p:blipFill>
        <p:spPr bwMode="auto">
          <a:xfrm>
            <a:off x="2280460" y="1524000"/>
            <a:ext cx="4729940" cy="25612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457200" y="914400"/>
            <a:ext cx="4191000" cy="5715000"/>
          </a:xfrm>
        </p:spPr>
        <p:txBody>
          <a:bodyPr/>
          <a:lstStyle/>
          <a:p>
            <a:pPr>
              <a:spcBef>
                <a:spcPct val="50000"/>
              </a:spcBef>
              <a:buNone/>
            </a:pPr>
            <a:r>
              <a:rPr lang="en-US" sz="1400" b="1" u="sng" dirty="0" smtClean="0">
                <a:latin typeface="Arial" pitchFamily="34" charset="0"/>
                <a:cs typeface="Arial" pitchFamily="34" charset="0"/>
              </a:rPr>
              <a:t>Program /Protocol/Entertainment </a:t>
            </a:r>
          </a:p>
          <a:p>
            <a:pPr>
              <a:spcBef>
                <a:spcPts val="0"/>
              </a:spcBef>
              <a:buFont typeface="Arial" pitchFamily="34" charset="0"/>
              <a:buChar char="•"/>
            </a:pPr>
            <a:r>
              <a:rPr lang="en-US" sz="1400" b="1" dirty="0" smtClean="0">
                <a:latin typeface="Arial" pitchFamily="34" charset="0"/>
                <a:cs typeface="Arial" pitchFamily="34" charset="0"/>
              </a:rPr>
              <a:t> Find a Guest Speaker/Decide on Theme</a:t>
            </a:r>
          </a:p>
          <a:p>
            <a:pPr>
              <a:spcBef>
                <a:spcPts val="0"/>
              </a:spcBef>
              <a:buFont typeface="Arial" pitchFamily="34" charset="0"/>
              <a:buChar char="•"/>
            </a:pPr>
            <a:r>
              <a:rPr lang="en-US" sz="1400" b="1" dirty="0" smtClean="0">
                <a:latin typeface="Arial" pitchFamily="34" charset="0"/>
                <a:cs typeface="Arial" pitchFamily="34" charset="0"/>
              </a:rPr>
              <a:t> Designate EMCEE </a:t>
            </a:r>
          </a:p>
          <a:p>
            <a:pPr>
              <a:spcBef>
                <a:spcPts val="0"/>
              </a:spcBef>
              <a:buFont typeface="Arial" pitchFamily="34" charset="0"/>
              <a:buChar char="•"/>
            </a:pPr>
            <a:r>
              <a:rPr lang="en-US" sz="1400" b="1" dirty="0" smtClean="0">
                <a:latin typeface="Arial" pitchFamily="34" charset="0"/>
                <a:cs typeface="Arial" pitchFamily="34" charset="0"/>
              </a:rPr>
              <a:t>Create  sequence/Secure info for program/introductions etc.</a:t>
            </a:r>
          </a:p>
          <a:p>
            <a:pPr>
              <a:spcBef>
                <a:spcPts val="0"/>
              </a:spcBef>
              <a:buFont typeface="Arial" pitchFamily="34" charset="0"/>
              <a:buChar char="•"/>
            </a:pPr>
            <a:r>
              <a:rPr lang="en-US" sz="1400" b="1" dirty="0" smtClean="0">
                <a:latin typeface="Arial" pitchFamily="34" charset="0"/>
                <a:cs typeface="Arial" pitchFamily="34" charset="0"/>
              </a:rPr>
              <a:t> Coordinate with Hospitality for VIP/entertainer seating areas.</a:t>
            </a:r>
          </a:p>
          <a:p>
            <a:pPr>
              <a:spcBef>
                <a:spcPts val="0"/>
              </a:spcBef>
              <a:buFont typeface="Arial" pitchFamily="34" charset="0"/>
              <a:buChar char="•"/>
            </a:pPr>
            <a:r>
              <a:rPr lang="en-US" sz="1400" b="1" dirty="0" smtClean="0">
                <a:latin typeface="Arial" pitchFamily="34" charset="0"/>
                <a:cs typeface="Arial" pitchFamily="34" charset="0"/>
              </a:rPr>
              <a:t>Print Programs. </a:t>
            </a:r>
          </a:p>
          <a:p>
            <a:pPr>
              <a:spcBef>
                <a:spcPts val="0"/>
              </a:spcBef>
              <a:buFont typeface="Arial" pitchFamily="34" charset="0"/>
              <a:buChar char="•"/>
            </a:pPr>
            <a:r>
              <a:rPr lang="en-US" sz="1400" b="1" dirty="0" smtClean="0">
                <a:latin typeface="Arial" pitchFamily="34" charset="0"/>
                <a:cs typeface="Arial" pitchFamily="34" charset="0"/>
              </a:rPr>
              <a:t>Coordinate layout of rooms with RFCC Staff (seating, podium, piano, stage and dance floor, DJ, coat check, etc.)</a:t>
            </a:r>
          </a:p>
          <a:p>
            <a:pPr>
              <a:spcBef>
                <a:spcPts val="0"/>
              </a:spcBef>
              <a:buFont typeface="Arial" pitchFamily="34" charset="0"/>
              <a:buChar char="•"/>
            </a:pPr>
            <a:r>
              <a:rPr lang="en-US" sz="1400" b="1" dirty="0" smtClean="0">
                <a:latin typeface="Arial" pitchFamily="34" charset="0"/>
                <a:cs typeface="Arial" pitchFamily="34" charset="0"/>
              </a:rPr>
              <a:t>Get the liquor license to sell drinks</a:t>
            </a:r>
          </a:p>
          <a:p>
            <a:pPr>
              <a:spcBef>
                <a:spcPct val="50000"/>
              </a:spcBef>
              <a:buNone/>
            </a:pPr>
            <a:r>
              <a:rPr lang="en-US" sz="1400" b="1" u="sng" dirty="0" smtClean="0">
                <a:latin typeface="Arial" pitchFamily="34" charset="0"/>
                <a:cs typeface="Arial" pitchFamily="34" charset="0"/>
              </a:rPr>
              <a:t>Ticket Broker</a:t>
            </a:r>
          </a:p>
          <a:p>
            <a:pPr>
              <a:spcBef>
                <a:spcPts val="0"/>
              </a:spcBef>
              <a:buFont typeface="Arial" pitchFamily="34" charset="0"/>
              <a:buChar char="•"/>
            </a:pPr>
            <a:r>
              <a:rPr lang="en-US" sz="1400" b="1" dirty="0" smtClean="0">
                <a:latin typeface="Arial" pitchFamily="34" charset="0"/>
                <a:cs typeface="Arial" pitchFamily="34" charset="0"/>
              </a:rPr>
              <a:t>Distribute and account for sold and unsold tickets. </a:t>
            </a:r>
          </a:p>
          <a:p>
            <a:pPr>
              <a:spcBef>
                <a:spcPts val="0"/>
              </a:spcBef>
              <a:buFont typeface="Arial" pitchFamily="34" charset="0"/>
              <a:buChar char="•"/>
            </a:pPr>
            <a:r>
              <a:rPr lang="en-US" sz="1400" b="1" dirty="0" smtClean="0">
                <a:latin typeface="Arial" pitchFamily="34" charset="0"/>
                <a:cs typeface="Arial" pitchFamily="34" charset="0"/>
              </a:rPr>
              <a:t>Collect money for tickets sold.</a:t>
            </a:r>
          </a:p>
          <a:p>
            <a:pPr>
              <a:spcBef>
                <a:spcPts val="0"/>
              </a:spcBef>
              <a:buFont typeface="Arial" pitchFamily="34" charset="0"/>
              <a:buChar char="•"/>
            </a:pPr>
            <a:r>
              <a:rPr lang="en-US" sz="1400" b="1" dirty="0" smtClean="0">
                <a:latin typeface="Arial" pitchFamily="34" charset="0"/>
                <a:cs typeface="Arial" pitchFamily="34" charset="0"/>
              </a:rPr>
              <a:t> Prepare report of total sales and money received.</a:t>
            </a:r>
          </a:p>
          <a:p>
            <a:pPr>
              <a:spcBef>
                <a:spcPts val="0"/>
              </a:spcBef>
              <a:buFont typeface="Arial" pitchFamily="34" charset="0"/>
              <a:buChar char="•"/>
            </a:pPr>
            <a:r>
              <a:rPr lang="en-US" sz="1400" b="1" dirty="0" smtClean="0">
                <a:latin typeface="Arial" pitchFamily="34" charset="0"/>
                <a:cs typeface="Arial" pitchFamily="34" charset="0"/>
              </a:rPr>
              <a:t>Coordinate with Hospitality (as required).</a:t>
            </a:r>
          </a:p>
          <a:p>
            <a:pPr>
              <a:spcBef>
                <a:spcPct val="50000"/>
              </a:spcBef>
              <a:buNone/>
            </a:pPr>
            <a:r>
              <a:rPr lang="en-US" sz="1400" b="1" u="sng" dirty="0" smtClean="0">
                <a:latin typeface="Arial" pitchFamily="34" charset="0"/>
                <a:cs typeface="Arial" pitchFamily="34" charset="0"/>
              </a:rPr>
              <a:t>Food</a:t>
            </a:r>
          </a:p>
          <a:p>
            <a:pPr>
              <a:spcBef>
                <a:spcPts val="0"/>
              </a:spcBef>
              <a:buFont typeface="Arial" pitchFamily="34" charset="0"/>
              <a:buChar char="•"/>
            </a:pPr>
            <a:r>
              <a:rPr lang="en-US" sz="1400" b="1" dirty="0" smtClean="0">
                <a:latin typeface="Arial" pitchFamily="34" charset="0"/>
                <a:cs typeface="Arial" pitchFamily="34" charset="0"/>
              </a:rPr>
              <a:t> Coordinate with caters for meats.</a:t>
            </a:r>
          </a:p>
          <a:p>
            <a:pPr>
              <a:spcBef>
                <a:spcPts val="0"/>
              </a:spcBef>
              <a:buFont typeface="Arial" pitchFamily="34" charset="0"/>
              <a:buChar char="•"/>
            </a:pPr>
            <a:r>
              <a:rPr lang="en-US" sz="1400" b="1" dirty="0" smtClean="0">
                <a:latin typeface="Arial" pitchFamily="34" charset="0"/>
                <a:cs typeface="Arial" pitchFamily="34" charset="0"/>
              </a:rPr>
              <a:t>Task out menu items. </a:t>
            </a:r>
          </a:p>
          <a:p>
            <a:pPr>
              <a:spcBef>
                <a:spcPts val="0"/>
              </a:spcBef>
              <a:buFont typeface="Arial" pitchFamily="34" charset="0"/>
              <a:buChar char="•"/>
            </a:pPr>
            <a:r>
              <a:rPr lang="en-US" sz="1400" b="1" dirty="0" smtClean="0">
                <a:latin typeface="Arial" pitchFamily="34" charset="0"/>
                <a:cs typeface="Arial" pitchFamily="34" charset="0"/>
              </a:rPr>
              <a:t>Stay within the food budget.</a:t>
            </a:r>
          </a:p>
          <a:p>
            <a:pPr>
              <a:spcBef>
                <a:spcPts val="0"/>
              </a:spcBef>
              <a:buFont typeface="Arial" pitchFamily="34" charset="0"/>
              <a:buChar char="•"/>
            </a:pPr>
            <a:r>
              <a:rPr lang="en-US" sz="1400" b="1" dirty="0" smtClean="0">
                <a:latin typeface="Arial" pitchFamily="34" charset="0"/>
                <a:cs typeface="Arial" pitchFamily="34" charset="0"/>
              </a:rPr>
              <a:t>Provide food servers.</a:t>
            </a:r>
          </a:p>
          <a:p>
            <a:pPr>
              <a:spcBef>
                <a:spcPts val="0"/>
              </a:spcBef>
              <a:buFont typeface="Arial" pitchFamily="34" charset="0"/>
              <a:buChar char="•"/>
            </a:pPr>
            <a:r>
              <a:rPr lang="en-US" sz="1400" b="1" dirty="0" smtClean="0">
                <a:latin typeface="Arial" pitchFamily="34" charset="0"/>
                <a:cs typeface="Arial" pitchFamily="34" charset="0"/>
              </a:rPr>
              <a:t> Setup, display and serve the food.</a:t>
            </a:r>
          </a:p>
          <a:p>
            <a:pPr>
              <a:spcBef>
                <a:spcPts val="0"/>
              </a:spcBef>
              <a:buFont typeface="Arial" pitchFamily="34" charset="0"/>
              <a:buChar char="•"/>
            </a:pPr>
            <a:r>
              <a:rPr lang="en-US" sz="1400" b="1" dirty="0" smtClean="0">
                <a:latin typeface="Arial" pitchFamily="34" charset="0"/>
                <a:cs typeface="Arial" pitchFamily="34" charset="0"/>
              </a:rPr>
              <a:t> Keep buffet line replenished, refreshed.</a:t>
            </a:r>
          </a:p>
        </p:txBody>
      </p:sp>
      <p:sp>
        <p:nvSpPr>
          <p:cNvPr id="11" name="Content Placeholder 10"/>
          <p:cNvSpPr>
            <a:spLocks noGrp="1"/>
          </p:cNvSpPr>
          <p:nvPr>
            <p:ph sz="half" idx="2"/>
          </p:nvPr>
        </p:nvSpPr>
        <p:spPr>
          <a:xfrm>
            <a:off x="4648200" y="914400"/>
            <a:ext cx="4038600" cy="5791200"/>
          </a:xfrm>
        </p:spPr>
        <p:txBody>
          <a:bodyPr/>
          <a:lstStyle/>
          <a:p>
            <a:pPr>
              <a:buNone/>
            </a:pPr>
            <a:r>
              <a:rPr lang="en-US" sz="1400" b="1" u="sng" dirty="0" smtClean="0">
                <a:latin typeface="Arial" pitchFamily="34" charset="0"/>
                <a:cs typeface="Arial" pitchFamily="34" charset="0"/>
              </a:rPr>
              <a:t>Bar</a:t>
            </a:r>
          </a:p>
          <a:p>
            <a:pPr>
              <a:spcBef>
                <a:spcPts val="0"/>
              </a:spcBef>
            </a:pPr>
            <a:r>
              <a:rPr lang="en-US" sz="1400" b="1" dirty="0" smtClean="0">
                <a:latin typeface="Arial" pitchFamily="34" charset="0"/>
                <a:cs typeface="Arial" pitchFamily="34" charset="0"/>
              </a:rPr>
              <a:t>Purchase spirits and supplies.</a:t>
            </a:r>
          </a:p>
          <a:p>
            <a:pPr>
              <a:spcBef>
                <a:spcPts val="0"/>
              </a:spcBef>
            </a:pPr>
            <a:r>
              <a:rPr lang="en-US" sz="1400" b="1" dirty="0" smtClean="0">
                <a:latin typeface="Arial" pitchFamily="34" charset="0"/>
                <a:cs typeface="Arial" pitchFamily="34" charset="0"/>
              </a:rPr>
              <a:t>Setup and operate bar.</a:t>
            </a:r>
          </a:p>
          <a:p>
            <a:pPr>
              <a:spcBef>
                <a:spcPts val="0"/>
              </a:spcBef>
            </a:pPr>
            <a:r>
              <a:rPr lang="en-US" sz="1400" b="1" dirty="0" smtClean="0">
                <a:latin typeface="Arial" pitchFamily="34" charset="0"/>
                <a:cs typeface="Arial" pitchFamily="34" charset="0"/>
              </a:rPr>
              <a:t>Account for sales/taxes.</a:t>
            </a:r>
          </a:p>
          <a:p>
            <a:pPr>
              <a:spcBef>
                <a:spcPts val="0"/>
              </a:spcBef>
            </a:pPr>
            <a:r>
              <a:rPr lang="en-US" sz="1400" b="1" dirty="0" smtClean="0">
                <a:latin typeface="Arial" pitchFamily="34" charset="0"/>
                <a:cs typeface="Arial" pitchFamily="34" charset="0"/>
              </a:rPr>
              <a:t>Recover and pack up leftover bar items.</a:t>
            </a:r>
          </a:p>
          <a:p>
            <a:pPr>
              <a:buNone/>
            </a:pPr>
            <a:r>
              <a:rPr lang="en-US" sz="1400" b="1" u="sng" dirty="0" smtClean="0">
                <a:latin typeface="Arial" pitchFamily="34" charset="0"/>
                <a:cs typeface="Arial" pitchFamily="34" charset="0"/>
              </a:rPr>
              <a:t>Hospitality/Ushers/Seating/ Protocol</a:t>
            </a:r>
          </a:p>
          <a:p>
            <a:r>
              <a:rPr lang="en-US" sz="1400" b="1" dirty="0" smtClean="0">
                <a:latin typeface="Arial" pitchFamily="34" charset="0"/>
                <a:cs typeface="Arial" pitchFamily="34" charset="0"/>
              </a:rPr>
              <a:t>Manage/Control Seating at the Event</a:t>
            </a:r>
          </a:p>
          <a:p>
            <a:pPr>
              <a:spcBef>
                <a:spcPts val="0"/>
              </a:spcBef>
            </a:pPr>
            <a:r>
              <a:rPr lang="en-US" sz="1400" b="1" dirty="0" smtClean="0">
                <a:latin typeface="Arial" pitchFamily="34" charset="0"/>
                <a:cs typeface="Arial" pitchFamily="34" charset="0"/>
              </a:rPr>
              <a:t>Provide Ushers and Greeters</a:t>
            </a:r>
          </a:p>
          <a:p>
            <a:pPr>
              <a:spcBef>
                <a:spcPts val="0"/>
              </a:spcBef>
            </a:pPr>
            <a:r>
              <a:rPr lang="en-US" sz="1400" b="1" dirty="0" smtClean="0">
                <a:latin typeface="Arial" pitchFamily="34" charset="0"/>
                <a:cs typeface="Arial" pitchFamily="34" charset="0"/>
              </a:rPr>
              <a:t>Provide People to Work the Ticket Table</a:t>
            </a:r>
          </a:p>
          <a:p>
            <a:pPr>
              <a:spcBef>
                <a:spcPts val="0"/>
              </a:spcBef>
            </a:pPr>
            <a:r>
              <a:rPr lang="en-US" sz="1400" b="1" dirty="0" smtClean="0">
                <a:latin typeface="Arial" pitchFamily="34" charset="0"/>
                <a:cs typeface="Arial" pitchFamily="34" charset="0"/>
              </a:rPr>
              <a:t>Receive and seat VIPs and entertainers.</a:t>
            </a:r>
            <a:r>
              <a:rPr lang="en-US" sz="1400" b="1" u="sng" dirty="0" smtClean="0">
                <a:latin typeface="Arial" pitchFamily="34" charset="0"/>
                <a:cs typeface="Arial" pitchFamily="34" charset="0"/>
              </a:rPr>
              <a:t> </a:t>
            </a:r>
          </a:p>
          <a:p>
            <a:pPr>
              <a:spcBef>
                <a:spcPts val="0"/>
              </a:spcBef>
              <a:buNone/>
            </a:pPr>
            <a:endParaRPr lang="en-US" sz="1400" b="1" u="sng" dirty="0" smtClean="0">
              <a:latin typeface="Arial" pitchFamily="34" charset="0"/>
              <a:cs typeface="Arial" pitchFamily="34" charset="0"/>
            </a:endParaRPr>
          </a:p>
          <a:p>
            <a:pPr>
              <a:spcBef>
                <a:spcPts val="0"/>
              </a:spcBef>
              <a:buNone/>
            </a:pPr>
            <a:r>
              <a:rPr lang="en-US" sz="1400" b="1" u="sng" dirty="0" smtClean="0">
                <a:latin typeface="Arial" pitchFamily="34" charset="0"/>
                <a:cs typeface="Arial" pitchFamily="34" charset="0"/>
              </a:rPr>
              <a:t>Set-up/Layout/Breakdown/Load Out</a:t>
            </a:r>
          </a:p>
          <a:p>
            <a:pPr>
              <a:spcBef>
                <a:spcPts val="0"/>
              </a:spcBef>
              <a:buNone/>
            </a:pPr>
            <a:r>
              <a:rPr lang="en-US" sz="1400" b="1" u="sng" dirty="0" smtClean="0">
                <a:latin typeface="Arial" pitchFamily="34" charset="0"/>
                <a:cs typeface="Arial" pitchFamily="34" charset="0"/>
              </a:rPr>
              <a:t>  </a:t>
            </a:r>
            <a:r>
              <a:rPr lang="en-US" sz="1400" b="1" u="sng" dirty="0" smtClean="0">
                <a:solidFill>
                  <a:srgbClr val="FF0000"/>
                </a:solidFill>
                <a:latin typeface="Arial" pitchFamily="34" charset="0"/>
                <a:cs typeface="Arial" pitchFamily="34" charset="0"/>
              </a:rPr>
              <a:t>(One Rep from Each Organization)</a:t>
            </a:r>
          </a:p>
          <a:p>
            <a:pPr>
              <a:spcBef>
                <a:spcPts val="0"/>
              </a:spcBef>
              <a:buNone/>
            </a:pPr>
            <a:endParaRPr lang="en-US" sz="1400" b="1" dirty="0" smtClean="0">
              <a:solidFill>
                <a:srgbClr val="FF0000"/>
              </a:solidFill>
              <a:latin typeface="Arial" pitchFamily="34" charset="0"/>
              <a:cs typeface="Arial" pitchFamily="34" charset="0"/>
            </a:endParaRPr>
          </a:p>
          <a:p>
            <a:pPr>
              <a:spcBef>
                <a:spcPts val="0"/>
              </a:spcBef>
            </a:pPr>
            <a:r>
              <a:rPr lang="en-US" sz="1400" b="1" dirty="0" smtClean="0">
                <a:latin typeface="Arial" pitchFamily="34" charset="0"/>
                <a:cs typeface="Arial" pitchFamily="34" charset="0"/>
              </a:rPr>
              <a:t>Decorate banquet tables.</a:t>
            </a:r>
          </a:p>
          <a:p>
            <a:pPr>
              <a:spcBef>
                <a:spcPts val="0"/>
              </a:spcBef>
              <a:buNone/>
            </a:pPr>
            <a:r>
              <a:rPr lang="en-US" sz="1400" b="1" dirty="0" smtClean="0">
                <a:latin typeface="Arial" pitchFamily="34" charset="0"/>
                <a:cs typeface="Arial" pitchFamily="34" charset="0"/>
              </a:rPr>
              <a:t>       Decorate guest tables.  Set-up the Venue.</a:t>
            </a:r>
          </a:p>
          <a:p>
            <a:pPr>
              <a:spcBef>
                <a:spcPts val="0"/>
              </a:spcBef>
              <a:buNone/>
            </a:pPr>
            <a:r>
              <a:rPr lang="en-US" sz="1400" b="1" u="sng" dirty="0" smtClean="0">
                <a:latin typeface="Arial" pitchFamily="34" charset="0"/>
                <a:cs typeface="Arial" pitchFamily="34" charset="0"/>
              </a:rPr>
              <a:t>BHM Exhibits</a:t>
            </a:r>
          </a:p>
          <a:p>
            <a:pPr>
              <a:spcBef>
                <a:spcPts val="0"/>
              </a:spcBef>
            </a:pPr>
            <a:r>
              <a:rPr lang="en-US" sz="1400" b="1" dirty="0" smtClean="0">
                <a:latin typeface="Arial" pitchFamily="34" charset="0"/>
                <a:cs typeface="Arial" pitchFamily="34" charset="0"/>
              </a:rPr>
              <a:t>Solicit and organize organizational displays in the Women’s Room.</a:t>
            </a:r>
          </a:p>
          <a:p>
            <a:pPr>
              <a:spcBef>
                <a:spcPct val="50000"/>
              </a:spcBef>
              <a:buNone/>
            </a:pPr>
            <a:r>
              <a:rPr lang="en-US" sz="1400" b="1" u="sng" dirty="0" smtClean="0">
                <a:latin typeface="Arial" pitchFamily="34" charset="0"/>
                <a:cs typeface="Arial" pitchFamily="34" charset="0"/>
              </a:rPr>
              <a:t>Publicity/Signage</a:t>
            </a:r>
          </a:p>
          <a:p>
            <a:pPr>
              <a:spcBef>
                <a:spcPts val="0"/>
              </a:spcBef>
              <a:buFont typeface="Arial" pitchFamily="34" charset="0"/>
              <a:buChar char="•"/>
            </a:pPr>
            <a:r>
              <a:rPr lang="en-US" sz="1400" b="1" dirty="0" smtClean="0">
                <a:latin typeface="Arial" pitchFamily="34" charset="0"/>
                <a:cs typeface="Arial" pitchFamily="34" charset="0"/>
              </a:rPr>
              <a:t> Publicize event in print and social media.</a:t>
            </a:r>
          </a:p>
          <a:p>
            <a:pPr>
              <a:spcBef>
                <a:spcPts val="0"/>
              </a:spcBef>
              <a:buFont typeface="Arial" pitchFamily="34" charset="0"/>
              <a:buChar char="•"/>
            </a:pPr>
            <a:r>
              <a:rPr lang="en-US" sz="1400" b="1" dirty="0" smtClean="0">
                <a:latin typeface="Arial" pitchFamily="34" charset="0"/>
                <a:cs typeface="Arial" pitchFamily="34" charset="0"/>
              </a:rPr>
              <a:t> Create informational signs for venue.</a:t>
            </a:r>
          </a:p>
          <a:p>
            <a:pPr>
              <a:spcBef>
                <a:spcPts val="0"/>
              </a:spcBef>
              <a:buNone/>
            </a:pPr>
            <a:r>
              <a:rPr lang="en-US" sz="1400" b="1" u="sng" dirty="0" smtClean="0">
                <a:latin typeface="Arial" pitchFamily="34" charset="0"/>
                <a:cs typeface="Arial" pitchFamily="34" charset="0"/>
              </a:rPr>
              <a:t>Raffle</a:t>
            </a:r>
          </a:p>
          <a:p>
            <a:pPr>
              <a:spcBef>
                <a:spcPts val="0"/>
              </a:spcBef>
            </a:pPr>
            <a:r>
              <a:rPr lang="en-US" sz="1400" b="1" dirty="0" smtClean="0">
                <a:latin typeface="Arial" pitchFamily="34" charset="0"/>
                <a:cs typeface="Arial" pitchFamily="34" charset="0"/>
              </a:rPr>
              <a:t>Solicit prizes</a:t>
            </a:r>
          </a:p>
          <a:p>
            <a:pPr>
              <a:spcBef>
                <a:spcPts val="0"/>
              </a:spcBef>
            </a:pPr>
            <a:r>
              <a:rPr lang="en-US" sz="1400" b="1" dirty="0" smtClean="0">
                <a:latin typeface="Arial" pitchFamily="34" charset="0"/>
                <a:cs typeface="Arial" pitchFamily="34" charset="0"/>
              </a:rPr>
              <a:t>Set-up and operate raffle table.</a:t>
            </a:r>
          </a:p>
          <a:p>
            <a:pPr>
              <a:spcBef>
                <a:spcPts val="0"/>
              </a:spcBef>
            </a:pPr>
            <a:endParaRPr lang="en-US" sz="1400" dirty="0"/>
          </a:p>
        </p:txBody>
      </p:sp>
      <p:sp>
        <p:nvSpPr>
          <p:cNvPr id="4" name="Date Placeholder 3"/>
          <p:cNvSpPr>
            <a:spLocks noGrp="1"/>
          </p:cNvSpPr>
          <p:nvPr>
            <p:ph type="dt" sz="half" idx="10"/>
          </p:nvPr>
        </p:nvSpPr>
        <p:spPr/>
        <p:txBody>
          <a:bodyPr/>
          <a:lstStyle/>
          <a:p>
            <a:pPr>
              <a:defRPr/>
            </a:pPr>
            <a:fld id="{F73EF4E2-4BB7-403C-BBB5-04E643045C24}" type="datetime1">
              <a:rPr lang="en-US" smtClean="0"/>
              <a:pPr>
                <a:defRPr/>
              </a:pPr>
              <a:t>11/19/2014</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10</a:t>
            </a:fld>
            <a:endParaRPr lang="en-US" dirty="0"/>
          </a:p>
        </p:txBody>
      </p:sp>
      <p:sp>
        <p:nvSpPr>
          <p:cNvPr id="7" name="Rectangle 5"/>
          <p:cNvSpPr txBox="1">
            <a:spLocks noChangeArrowheads="1"/>
          </p:cNvSpPr>
          <p:nvPr/>
        </p:nvSpPr>
        <p:spPr bwMode="auto">
          <a:xfrm>
            <a:off x="2133600" y="0"/>
            <a:ext cx="4876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sng" strike="noStrike" kern="1200" cap="none" spc="0" normalizeH="0" baseline="0" noProof="0" dirty="0" smtClean="0">
                <a:ln>
                  <a:noFill/>
                </a:ln>
                <a:solidFill>
                  <a:schemeClr val="tx1"/>
                </a:solidFill>
                <a:effectLst/>
                <a:uLnTx/>
                <a:uFillTx/>
                <a:latin typeface="Arial" pitchFamily="34" charset="0"/>
                <a:ea typeface="+mj-ea"/>
                <a:cs typeface="Arial" pitchFamily="34" charset="0"/>
              </a:rPr>
              <a:t>BLACK HISTORY MONTH PROGRAM 2015</a:t>
            </a: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800" b="1" u="sng" dirty="0" smtClean="0">
              <a:latin typeface="Arial" pitchFamily="34" charset="0"/>
              <a:ea typeface="+mj-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sng" strike="noStrike" kern="1200" cap="none" spc="0" normalizeH="0" baseline="0" noProof="0" dirty="0" smtClean="0">
                <a:ln>
                  <a:noFill/>
                </a:ln>
                <a:solidFill>
                  <a:schemeClr val="tx1"/>
                </a:solidFill>
                <a:effectLst/>
                <a:uLnTx/>
                <a:uFillTx/>
                <a:latin typeface="Arial" pitchFamily="34" charset="0"/>
                <a:ea typeface="+mj-ea"/>
                <a:cs typeface="Arial" pitchFamily="34" charset="0"/>
              </a:rPr>
              <a:t>Committees Needed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589B8C8-7465-416C-9572-34F816B6B79B}" type="datetime1">
              <a:rPr lang="en-US" smtClean="0"/>
              <a:pPr>
                <a:defRPr/>
              </a:pPr>
              <a:t>11/19/2014</a:t>
            </a:fld>
            <a:endParaRPr lang="en-US" dirty="0"/>
          </a:p>
        </p:txBody>
      </p:sp>
      <p:sp>
        <p:nvSpPr>
          <p:cNvPr id="6" name="Slide Number Placeholder 5"/>
          <p:cNvSpPr>
            <a:spLocks noGrp="1"/>
          </p:cNvSpPr>
          <p:nvPr>
            <p:ph type="sldNum" sz="quarter" idx="12"/>
          </p:nvPr>
        </p:nvSpPr>
        <p:spPr/>
        <p:txBody>
          <a:bodyPr/>
          <a:lstStyle/>
          <a:p>
            <a:pPr>
              <a:defRPr/>
            </a:pPr>
            <a:fld id="{011F5DC4-C279-43FB-A0D4-85FB32D1F231}" type="slidenum">
              <a:rPr lang="en-US" smtClean="0"/>
              <a:pPr>
                <a:defRPr/>
              </a:pPr>
              <a:t>11</a:t>
            </a:fld>
            <a:endParaRPr lang="en-US" dirty="0"/>
          </a:p>
        </p:txBody>
      </p:sp>
      <p:sp>
        <p:nvSpPr>
          <p:cNvPr id="1025" name="Rectangle 1"/>
          <p:cNvSpPr>
            <a:spLocks noChangeArrowheads="1"/>
          </p:cNvSpPr>
          <p:nvPr/>
        </p:nvSpPr>
        <p:spPr bwMode="auto">
          <a:xfrm>
            <a:off x="304800" y="60067"/>
            <a:ext cx="8458200" cy="6569333"/>
          </a:xfrm>
          <a:prstGeom prst="rect">
            <a:avLst/>
          </a:prstGeom>
          <a:solidFill>
            <a:srgbClr val="FFFFFF"/>
          </a:solidFill>
          <a:ln w="9525">
            <a:noFill/>
            <a:miter lim="800000"/>
            <a:headEnd/>
            <a:tailEnd/>
          </a:ln>
          <a:effectLst/>
        </p:spPr>
        <p:txBody>
          <a:bodyPr vert="horz" wrap="square" lIns="274320" tIns="91440" rIns="274320" bIns="91440" numCol="2"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11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WHO DID WHAT FOR THE 2014 BLACK HISTORY MONTH PROGRAM:</a:t>
            </a:r>
            <a:endParaRPr kumimoji="0" lang="en-US" sz="11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ts val="300"/>
              </a:spcAft>
              <a:buClrTx/>
              <a:buSzTx/>
              <a:buFontTx/>
              <a:buChar char="•"/>
              <a:tabLst/>
            </a:pPr>
            <a:r>
              <a:rPr kumimoji="0" lang="en-US" sz="1200" b="1" i="0" u="sng" strike="noStrike" cap="none" normalizeH="0" baseline="0" dirty="0" smtClean="0">
                <a:ln>
                  <a:noFill/>
                </a:ln>
                <a:solidFill>
                  <a:srgbClr val="313131"/>
                </a:solidFill>
                <a:latin typeface="Arial" pitchFamily="34" charset="0"/>
                <a:ea typeface="Times New Roman" pitchFamily="18" charset="0"/>
                <a:cs typeface="Arial" pitchFamily="34" charset="0"/>
              </a:rPr>
              <a:t>Special Thanks go to:</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Richard White for tonight’s photos and video.  http://ksshutterbug4u.com</a:t>
            </a: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The Melvin Lister Trio for tonight’s dinner music.</a:t>
            </a: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Bro. John Anderson for tonight’s entertainment. www.brotherjohnrajpa.com</a:t>
            </a: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DJ Mac for tonight’s dance music.</a:t>
            </a: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sng" strike="noStrike" cap="none" normalizeH="0" baseline="0" dirty="0" smtClean="0">
                <a:ln>
                  <a:noFill/>
                </a:ln>
                <a:solidFill>
                  <a:srgbClr val="313131"/>
                </a:solidFill>
                <a:latin typeface="Arial" pitchFamily="34" charset="0"/>
                <a:ea typeface="Times New Roman" pitchFamily="18" charset="0"/>
                <a:cs typeface="Arial" pitchFamily="34" charset="0"/>
              </a:rPr>
              <a:t>The Black History Month Steering Committee including:</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Omega Psi Phi for their help in operating the bar.</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Zeta Phi Beta for help with the facility arrangements.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The ROCKS, Inc. for supervising the historical displays/creating Slide Show.</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Debbie Pixley-Clark for the Food Service and Management</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The Socialite Club for serving the delicious meal.</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OES for setting up and operating the raffle prizes.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Prince Hall Masons and the Les Novelettes for serving as ushers and greeters..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Alpha Phi Alpha for overseeing the ticket sales and collections.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Alpha Kappa Alpha for managing the financial considerations and printing the programs.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First Missionary Baptist church for clergy support.</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Delta Sigma Theta for managing the protocol, travel, lodging and VIP courtesy for our guest of honor.</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Blacks in Government for supplementing the meal.</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All organizations who set-up Historical Display</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All organizations who donated raffle prizes.</a:t>
            </a:r>
          </a:p>
          <a:p>
            <a:pPr marL="0" marR="0" lvl="0" indent="0" algn="just" defTabSz="914400" rtl="0" eaLnBrk="0" fontAlgn="base" latinLnBrk="0" hangingPunct="0">
              <a:lnSpc>
                <a:spcPct val="100000"/>
              </a:lnSpc>
              <a:spcBef>
                <a:spcPct val="0"/>
              </a:spcBef>
              <a:spcAft>
                <a:spcPts val="300"/>
              </a:spcAft>
              <a:buClrTx/>
              <a:buSzTx/>
              <a:buFontTx/>
              <a:buChar char="•"/>
              <a:tabLst/>
            </a:pPr>
            <a:endPar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ts val="300"/>
              </a:spcAft>
              <a:buClrTx/>
              <a:buSzTx/>
              <a:buFontTx/>
              <a:buChar char="•"/>
              <a:tabLst/>
            </a:pP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lvl="1" algn="just" eaLnBrk="0" hangingPunct="0">
              <a:spcAft>
                <a:spcPts val="300"/>
              </a:spcAft>
              <a:buFontTx/>
              <a:buChar char="•"/>
            </a:pPr>
            <a:r>
              <a:rPr kumimoji="0" lang="en-US" sz="1200" b="1" i="0" u="sng" strike="noStrike" cap="none" normalizeH="0" baseline="0" dirty="0" smtClean="0">
                <a:ln>
                  <a:noFill/>
                </a:ln>
                <a:solidFill>
                  <a:srgbClr val="313131"/>
                </a:solidFill>
                <a:latin typeface="Arial" pitchFamily="34" charset="0"/>
                <a:ea typeface="Times New Roman" pitchFamily="18" charset="0"/>
                <a:cs typeface="Arial" pitchFamily="34" charset="0"/>
              </a:rPr>
              <a:t>Best  Cooks in Leavenworth For Tonight’s Delicious Meal:</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lvl="1" algn="just" eaLnBrk="0" hangingPunct="0">
              <a:spcAft>
                <a:spcPts val="300"/>
              </a:spcAft>
              <a:buFontTx/>
              <a:buChar char="•"/>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Chicken---Church’s Fried Chicken</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lvl="1" algn="just" eaLnBrk="0" hangingPunct="0">
              <a:spcAft>
                <a:spcPts val="300"/>
              </a:spcAft>
              <a:buFontTx/>
              <a:buChar char="•"/>
              <a:tabLst>
                <a:tab pos="166688"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Smoked Brisket---Blue &amp; Mary Nelson—Black Belt BBQ</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Mac &amp; Cheese---Katreina Harmon</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Candied Yams---Doris Jean Hall</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Peas and Rice---Debbie </a:t>
            </a:r>
            <a:r>
              <a:rPr kumimoji="0" lang="en-US" sz="1200" b="1" i="0" u="none" strike="noStrike" cap="none" normalizeH="0" baseline="0" dirty="0" err="1" smtClean="0">
                <a:ln>
                  <a:noFill/>
                </a:ln>
                <a:solidFill>
                  <a:srgbClr val="313131"/>
                </a:solidFill>
                <a:latin typeface="Arial" pitchFamily="34" charset="0"/>
                <a:ea typeface="Times New Roman" pitchFamily="18" charset="0"/>
                <a:cs typeface="Arial" pitchFamily="34" charset="0"/>
              </a:rPr>
              <a:t>Pixley</a:t>
            </a: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 Clark</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Green Beans w/Smoked Turkey---</a:t>
            </a:r>
            <a:r>
              <a:rPr kumimoji="0" lang="en-US" sz="1200" b="1" i="0" u="none" strike="noStrike" cap="none" normalizeH="0" baseline="0" dirty="0" err="1" smtClean="0">
                <a:ln>
                  <a:noFill/>
                </a:ln>
                <a:solidFill>
                  <a:srgbClr val="313131"/>
                </a:solidFill>
                <a:latin typeface="Arial" pitchFamily="34" charset="0"/>
                <a:ea typeface="Times New Roman" pitchFamily="18" charset="0"/>
                <a:cs typeface="Arial" pitchFamily="34" charset="0"/>
              </a:rPr>
              <a:t>Irysha</a:t>
            </a: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 Walker</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Collard Greens w/ Smoked Turkey---Lolita Law</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Potato Salad---Gloria Swanagan</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Banana Pudding---Anita Wilson</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Peach Cobbler---Kendra Young</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sng" strike="noStrike" cap="none" normalizeH="0" baseline="0" dirty="0" smtClean="0">
                <a:ln>
                  <a:noFill/>
                </a:ln>
                <a:solidFill>
                  <a:srgbClr val="313131"/>
                </a:solidFill>
                <a:latin typeface="Arial" pitchFamily="34" charset="0"/>
                <a:ea typeface="Times New Roman" pitchFamily="18" charset="0"/>
                <a:cs typeface="Arial" pitchFamily="34" charset="0"/>
              </a:rPr>
              <a:t>Cornbread Muffins: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Sonia Brandt</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Bridgette Williams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Lori  </a:t>
            </a:r>
            <a:r>
              <a:rPr kumimoji="0" lang="en-US" sz="1200" b="1" i="0" u="none" strike="noStrike" cap="none" normalizeH="0" baseline="0" dirty="0" err="1" smtClean="0">
                <a:ln>
                  <a:noFill/>
                </a:ln>
                <a:solidFill>
                  <a:srgbClr val="313131"/>
                </a:solidFill>
                <a:latin typeface="Arial" pitchFamily="34" charset="0"/>
                <a:ea typeface="Times New Roman" pitchFamily="18" charset="0"/>
                <a:cs typeface="Arial" pitchFamily="34" charset="0"/>
              </a:rPr>
              <a:t>Carrell</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Andrea Flowers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Jeanette Taylor-Williams</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Chevelle Wagstaff</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Linda Horton</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sng" strike="noStrike" cap="none" normalizeH="0" baseline="0" dirty="0" smtClean="0">
                <a:ln>
                  <a:noFill/>
                </a:ln>
                <a:solidFill>
                  <a:srgbClr val="313131"/>
                </a:solidFill>
                <a:latin typeface="Arial" pitchFamily="34" charset="0"/>
                <a:ea typeface="Times New Roman" pitchFamily="18" charset="0"/>
                <a:cs typeface="Arial" pitchFamily="34" charset="0"/>
              </a:rPr>
              <a:t>Finally to: </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MG Bingham for tonight’s reflection, encouragement and hope.</a:t>
            </a:r>
            <a:endParaRPr kumimoji="0" lang="en-US" sz="1200" b="0" i="0" u="none" strike="noStrike" cap="none" normalizeH="0" baseline="0" dirty="0" smtClean="0">
              <a:ln>
                <a:noFill/>
              </a:ln>
              <a:solidFill>
                <a:srgbClr val="313131"/>
              </a:solidFill>
              <a:latin typeface="Arial" pitchFamily="34" charset="0"/>
              <a:ea typeface="Times New Roman" pitchFamily="18" charset="0"/>
              <a:cs typeface="Arial" pitchFamily="34" charset="0"/>
            </a:endParaRPr>
          </a:p>
          <a:p>
            <a:pPr marL="457200" lvl="3" algn="just" eaLnBrk="0" hangingPunct="0">
              <a:spcAft>
                <a:spcPts val="300"/>
              </a:spcAft>
              <a:buFontTx/>
              <a:buChar char="•"/>
              <a:tabLst>
                <a:tab pos="111125" algn="l"/>
              </a:tabLst>
            </a:pPr>
            <a:r>
              <a:rPr kumimoji="0" lang="en-US" sz="1200" b="1" i="0" u="none" strike="noStrike" cap="none" normalizeH="0" baseline="0" dirty="0" smtClean="0">
                <a:ln>
                  <a:noFill/>
                </a:ln>
                <a:solidFill>
                  <a:srgbClr val="313131"/>
                </a:solidFill>
                <a:latin typeface="Arial" pitchFamily="34" charset="0"/>
                <a:ea typeface="Times New Roman" pitchFamily="18" charset="0"/>
                <a:cs typeface="Arial" pitchFamily="34" charset="0"/>
              </a:rPr>
              <a:t>All of You for making tonight memorable</a:t>
            </a:r>
            <a:r>
              <a:rPr kumimoji="0" lang="en-US" sz="1100" b="1" i="0" u="none" strike="noStrike" cap="none" normalizeH="0" baseline="0" dirty="0" smtClean="0">
                <a:ln>
                  <a:noFill/>
                </a:ln>
                <a:solidFill>
                  <a:srgbClr val="313131"/>
                </a:solidFill>
                <a:effectLst/>
                <a:latin typeface="Arial Narrow"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C589B8C8-7465-416C-9572-34F816B6B79B}" type="datetime1">
              <a:rPr lang="en-US" smtClean="0"/>
              <a:pPr>
                <a:defRPr/>
              </a:pPr>
              <a:t>11/19/2014</a:t>
            </a:fld>
            <a:endParaRPr lang="en-US" dirty="0"/>
          </a:p>
        </p:txBody>
      </p:sp>
      <p:sp>
        <p:nvSpPr>
          <p:cNvPr id="6" name="Slide Number Placeholder 5"/>
          <p:cNvSpPr>
            <a:spLocks noGrp="1"/>
          </p:cNvSpPr>
          <p:nvPr>
            <p:ph type="sldNum" sz="quarter" idx="12"/>
          </p:nvPr>
        </p:nvSpPr>
        <p:spPr/>
        <p:txBody>
          <a:bodyPr/>
          <a:lstStyle/>
          <a:p>
            <a:pPr>
              <a:defRPr/>
            </a:pPr>
            <a:fld id="{011F5DC4-C279-43FB-A0D4-85FB32D1F231}" type="slidenum">
              <a:rPr lang="en-US" smtClean="0"/>
              <a:pPr>
                <a:defRPr/>
              </a:pPr>
              <a:t>12</a:t>
            </a:fld>
            <a:endParaRPr lang="en-US" dirty="0"/>
          </a:p>
        </p:txBody>
      </p:sp>
      <p:graphicFrame>
        <p:nvGraphicFramePr>
          <p:cNvPr id="7" name="Table 6"/>
          <p:cNvGraphicFramePr>
            <a:graphicFrameLocks noGrp="1"/>
          </p:cNvGraphicFramePr>
          <p:nvPr/>
        </p:nvGraphicFramePr>
        <p:xfrm>
          <a:off x="304800" y="381014"/>
          <a:ext cx="8686799" cy="5867367"/>
        </p:xfrm>
        <a:graphic>
          <a:graphicData uri="http://schemas.openxmlformats.org/drawingml/2006/table">
            <a:tbl>
              <a:tblPr/>
              <a:tblGrid>
                <a:gridCol w="2359238"/>
                <a:gridCol w="790230"/>
                <a:gridCol w="678566"/>
                <a:gridCol w="919071"/>
                <a:gridCol w="738693"/>
                <a:gridCol w="695745"/>
                <a:gridCol w="833176"/>
                <a:gridCol w="1672080"/>
              </a:tblGrid>
              <a:tr h="153828">
                <a:tc rowSpan="2">
                  <a:txBody>
                    <a:bodyPr/>
                    <a:lstStyle/>
                    <a:p>
                      <a:pPr algn="ctr" fontAlgn="b"/>
                      <a:r>
                        <a:rPr lang="en-US" sz="1600" b="1" i="0" u="none" strike="noStrike" dirty="0">
                          <a:solidFill>
                            <a:schemeClr val="bg1"/>
                          </a:solidFill>
                          <a:latin typeface="Arial Narrow" pitchFamily="34" charset="0"/>
                        </a:rPr>
                        <a:t>CSO BHM MENU &amp; BUDGET</a:t>
                      </a:r>
                    </a:p>
                  </a:txBody>
                  <a:tcPr marL="5074" marR="5074" marT="5074" marB="0" anchor="b">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tx1"/>
                    </a:solidFill>
                  </a:tcPr>
                </a:tc>
                <a:tc gridSpan="3">
                  <a:txBody>
                    <a:bodyPr/>
                    <a:lstStyle/>
                    <a:p>
                      <a:pPr algn="ctr" fontAlgn="b"/>
                      <a:r>
                        <a:rPr lang="en-US" sz="900" b="1" i="0" u="none" strike="noStrike">
                          <a:solidFill>
                            <a:srgbClr val="000000"/>
                          </a:solidFill>
                          <a:latin typeface="Arial Narrow" pitchFamily="34" charset="0"/>
                        </a:rPr>
                        <a:t>2013</a:t>
                      </a:r>
                    </a:p>
                  </a:txBody>
                  <a:tcPr marL="5074" marR="5074" marT="50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D8D8"/>
                    </a:solidFill>
                  </a:tcPr>
                </a:tc>
                <a:tc hMerge="1">
                  <a:txBody>
                    <a:bodyPr/>
                    <a:lstStyle/>
                    <a:p>
                      <a:endParaRPr lang="en-US"/>
                    </a:p>
                  </a:txBody>
                  <a:tcPr/>
                </a:tc>
                <a:tc hMerge="1">
                  <a:txBody>
                    <a:bodyPr/>
                    <a:lstStyle/>
                    <a:p>
                      <a:endParaRPr lang="en-US"/>
                    </a:p>
                  </a:txBody>
                  <a:tcPr/>
                </a:tc>
                <a:tc gridSpan="3">
                  <a:txBody>
                    <a:bodyPr/>
                    <a:lstStyle/>
                    <a:p>
                      <a:pPr algn="ctr" fontAlgn="b"/>
                      <a:r>
                        <a:rPr lang="en-US" sz="900" b="1" i="0" u="none" strike="noStrike">
                          <a:solidFill>
                            <a:srgbClr val="000000"/>
                          </a:solidFill>
                          <a:latin typeface="Arial Narrow" pitchFamily="34" charset="0"/>
                        </a:rPr>
                        <a:t>2014</a:t>
                      </a:r>
                    </a:p>
                  </a:txBody>
                  <a:tcPr marL="5074" marR="5074" marT="5074"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900" b="1" i="0" u="none" strike="noStrike">
                          <a:solidFill>
                            <a:srgbClr val="000000"/>
                          </a:solidFill>
                          <a:latin typeface="Arial Narrow" pitchFamily="34" charset="0"/>
                        </a:rPr>
                        <a:t>FINAL 10 FEB 2014</a:t>
                      </a:r>
                    </a:p>
                  </a:txBody>
                  <a:tcPr marL="5074" marR="5074" marT="5074" marB="0" anchor="b">
                    <a:lnL>
                      <a:noFill/>
                    </a:lnL>
                    <a:lnR>
                      <a:noFill/>
                    </a:lnR>
                    <a:lnT>
                      <a:noFill/>
                    </a:lnT>
                    <a:lnB>
                      <a:noFill/>
                    </a:lnB>
                  </a:tcPr>
                </a:tc>
              </a:tr>
              <a:tr h="146501">
                <a:tc vMerge="1">
                  <a:txBody>
                    <a:bodyPr/>
                    <a:lstStyle/>
                    <a:p>
                      <a:pPr algn="ctr" fontAlgn="b"/>
                      <a:endParaRPr lang="en-US" sz="900" b="1" i="0" u="none" strike="noStrike" dirty="0">
                        <a:solidFill>
                          <a:srgbClr val="000000"/>
                        </a:solidFill>
                        <a:latin typeface="Arial Narrow" pitchFamily="34" charset="0"/>
                      </a:endParaRPr>
                    </a:p>
                  </a:txBody>
                  <a:tcPr marL="5074" marR="5074" marT="5074"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1" i="0" u="none" strike="noStrike">
                          <a:solidFill>
                            <a:srgbClr val="000000"/>
                          </a:solidFill>
                          <a:latin typeface="Arial Narrow" pitchFamily="34" charset="0"/>
                        </a:rPr>
                        <a:t>PLANNED</a:t>
                      </a:r>
                    </a:p>
                  </a:txBody>
                  <a:tcPr marL="5074" marR="5074" marT="5074" marB="0" anchor="b">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ACTUAL</a:t>
                      </a:r>
                    </a:p>
                  </a:txBody>
                  <a:tcPr marL="5074" marR="5074" marT="5074" marB="0" anchor="b">
                    <a:lnL>
                      <a:noFill/>
                    </a:lnL>
                    <a:lnR>
                      <a:noFill/>
                    </a:lnR>
                    <a:lnT>
                      <a:noFill/>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Over/(under)</a:t>
                      </a:r>
                    </a:p>
                  </a:txBody>
                  <a:tcPr marL="5074" marR="5074" marT="5074" marB="0" anchor="b">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n-US" sz="900" b="1" i="0" u="none" strike="noStrike">
                          <a:solidFill>
                            <a:srgbClr val="000000"/>
                          </a:solidFill>
                          <a:latin typeface="Arial Narrow" pitchFamily="34" charset="0"/>
                        </a:rPr>
                        <a:t>PLANNED</a:t>
                      </a:r>
                    </a:p>
                  </a:txBody>
                  <a:tcPr marL="5074" marR="5074" marT="5074" marB="0" anchor="b">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ACTUAL</a:t>
                      </a:r>
                    </a:p>
                  </a:txBody>
                  <a:tcPr marL="5074" marR="5074" marT="50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Over/(under)</a:t>
                      </a:r>
                    </a:p>
                  </a:txBody>
                  <a:tcPr marL="5074" marR="5074" marT="5074"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a:noFill/>
                    </a:lnL>
                    <a:lnR>
                      <a:noFill/>
                    </a:lnR>
                    <a:lnT>
                      <a:noFill/>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Chicken</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300 pieces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Brisket</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4 Briskets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Mac &amp; Cheese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Candied Yams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Rice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Green </a:t>
                      </a:r>
                      <a:r>
                        <a:rPr lang="en-US" sz="900" b="1" i="0" u="none" strike="noStrike" smtClean="0">
                          <a:solidFill>
                            <a:srgbClr val="000000"/>
                          </a:solidFill>
                          <a:latin typeface="Arial Narrow" pitchFamily="34" charset="0"/>
                        </a:rPr>
                        <a:t>Beans w/smoked </a:t>
                      </a:r>
                      <a:r>
                        <a:rPr lang="en-US" sz="900" b="1" i="0" u="none" strike="noStrike" dirty="0">
                          <a:solidFill>
                            <a:srgbClr val="000000"/>
                          </a:solidFill>
                          <a:latin typeface="Arial Narrow" pitchFamily="34" charset="0"/>
                        </a:rPr>
                        <a:t>turkey</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Collard </a:t>
                      </a:r>
                      <a:r>
                        <a:rPr lang="en-US" sz="900" b="1" i="0" u="none" strike="noStrike" dirty="0" smtClean="0">
                          <a:solidFill>
                            <a:srgbClr val="000000"/>
                          </a:solidFill>
                          <a:latin typeface="Arial Narrow" pitchFamily="34" charset="0"/>
                        </a:rPr>
                        <a:t>Greens w/smoked </a:t>
                      </a:r>
                      <a:r>
                        <a:rPr lang="en-US" sz="900" b="1" i="0" u="none" strike="noStrike" dirty="0">
                          <a:solidFill>
                            <a:srgbClr val="000000"/>
                          </a:solidFill>
                          <a:latin typeface="Arial Narrow" pitchFamily="34" charset="0"/>
                        </a:rPr>
                        <a:t>turkey</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dirty="0">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Banana Pudding</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70.00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70.00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70.00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70.00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Peach Cobbler</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Potato Salad</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Corn Bread/Pans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Punch/Bottled Water</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dirty="0">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Tea</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Decorations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dirty="0">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as needed</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Aluminum pans, sternos, etc.</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Lvn Paper Supply</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Cerificates &amp; Frames (Entertainers)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dirty="0">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Family Dollar</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Bar Supplies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Commissary</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Alcohol for Bar</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175.00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175.00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175.00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175.00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Liquor Store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State Beverage License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00000"/>
                          </a:solidFill>
                          <a:latin typeface="Arial Narrow" pitchFamily="34" charset="0"/>
                        </a:rPr>
                        <a:t> $            51.78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1.78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KS Dept of Revenue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ABC Tax for Bar Sales (10% of Sales)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29.10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29.10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15.10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(14.90)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KS Dept of Revenue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RFCC Rental</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90.00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690.00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City Parks &amp; Rec</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Air Fare (Round trip from DC)</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387.75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(112.25)</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453.62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(46.38)</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Round Trip from El Paso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Recognition Gift</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44.00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(6.00)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35.00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(15.00)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Circle Award/Print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Hotel (1 Night)</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115.85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(34.15)</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235.66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00000"/>
                          </a:solidFill>
                          <a:latin typeface="Arial Narrow" pitchFamily="34" charset="0"/>
                        </a:rPr>
                        <a:t> $                 85.66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Entertainment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40.00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(60.00)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Bro. John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endParaRPr lang="en-US" sz="900" b="1"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2,465.00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2,431.70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(33.30)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2,595.00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2,686.16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91.16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INCOME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Ticket sales $20x150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3,000.00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3,820.00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820.00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3,000.00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3,580.00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580.00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dirty="0">
                          <a:solidFill>
                            <a:srgbClr val="000000"/>
                          </a:solidFill>
                          <a:latin typeface="Arial Narrow" pitchFamily="34" charset="0"/>
                        </a:rPr>
                        <a:t>179 tickets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Bar  sales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291.00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91.00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151.00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(49.00)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Raffle sales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(50.00)</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352.00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202.00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Door Sales/Donations</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29.00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TOTAL INCOME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3,600.00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4,261.00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3,350.00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4,112.00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LESS TOTAL EXPENSE</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2,465.00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2,431.70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Arial Narrow" pitchFamily="34" charset="0"/>
                        </a:rPr>
                        <a:t> </a:t>
                      </a:r>
                    </a:p>
                  </a:txBody>
                  <a:tcPr marL="5074" marR="5074" marT="50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2,595.00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2,686.16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ctr"/>
                      <a:r>
                        <a:rPr lang="en-US" sz="900" b="0" i="0" u="none" strike="noStrike">
                          <a:solidFill>
                            <a:srgbClr val="000000"/>
                          </a:solidFill>
                          <a:latin typeface="Arial Narrow" pitchFamily="34" charset="0"/>
                        </a:rPr>
                        <a:t> </a:t>
                      </a:r>
                    </a:p>
                  </a:txBody>
                  <a:tcPr marL="5074" marR="5074" marT="507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NET PROFIT</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1,135.00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1,829.30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n-US" sz="900" b="1"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755.00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1" i="0" u="none" strike="noStrike">
                          <a:solidFill>
                            <a:srgbClr val="000000"/>
                          </a:solidFill>
                          <a:latin typeface="Arial Narrow" pitchFamily="34" charset="0"/>
                        </a:rPr>
                        <a:t> $       1,425.84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ctr" fontAlgn="b"/>
                      <a:r>
                        <a:rPr lang="en-US" sz="900" b="1"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NOTES: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a:solidFill>
                            <a:srgbClr val="000000"/>
                          </a:solidFill>
                          <a:latin typeface="Arial Narrow" pitchFamily="34" charset="0"/>
                        </a:rPr>
                        <a:t>Security Deposit for RCC</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300.00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a:solidFill>
                            <a:srgbClr val="000000"/>
                          </a:solidFill>
                          <a:latin typeface="Arial Narrow" pitchFamily="34" charset="0"/>
                        </a:rPr>
                        <a:t> $          300.00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501">
                <a:tc>
                  <a:txBody>
                    <a:bodyPr/>
                    <a:lstStyle/>
                    <a:p>
                      <a:pPr algn="l" fontAlgn="b"/>
                      <a:r>
                        <a:rPr lang="en-US" sz="900" b="1" i="0" u="none" strike="noStrike" dirty="0">
                          <a:solidFill>
                            <a:srgbClr val="000000"/>
                          </a:solidFill>
                          <a:latin typeface="Arial Narrow" pitchFamily="34" charset="0"/>
                        </a:rPr>
                        <a:t>Petty Cash</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900" b="1" i="0" u="none" strike="noStrike" dirty="0">
                          <a:solidFill>
                            <a:srgbClr val="000000"/>
                          </a:solidFill>
                          <a:latin typeface="Arial Narrow" pitchFamily="34" charset="0"/>
                        </a:rPr>
                        <a:t> $              250.00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dirty="0">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r>
                        <a:rPr lang="en-US" sz="900" b="0" i="0" u="none" strike="noStrike" dirty="0">
                          <a:solidFill>
                            <a:srgbClr val="000000"/>
                          </a:solidFill>
                          <a:latin typeface="Arial Narrow" pitchFamily="34" charset="0"/>
                        </a:rPr>
                        <a:t> </a:t>
                      </a: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8D8"/>
                    </a:solidFill>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900" b="0" i="0" u="none" strike="noStrike" dirty="0">
                        <a:solidFill>
                          <a:srgbClr val="000000"/>
                        </a:solidFill>
                        <a:latin typeface="Arial Narrow" pitchFamily="34" charset="0"/>
                      </a:endParaRPr>
                    </a:p>
                  </a:txBody>
                  <a:tcPr marL="5074" marR="5074" marT="507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sz="2400" b="1" u="sng" dirty="0" smtClean="0">
                <a:latin typeface="Arial" pitchFamily="34" charset="0"/>
                <a:cs typeface="Arial" pitchFamily="34" charset="0"/>
              </a:rPr>
              <a:t>CALENDAR REVIEW – 2014-15</a:t>
            </a:r>
            <a:endParaRPr lang="en-US" sz="2400" b="1" u="sng" dirty="0">
              <a:latin typeface="Arial" pitchFamily="34" charset="0"/>
              <a:cs typeface="Arial" pitchFamily="34" charset="0"/>
            </a:endParaRPr>
          </a:p>
        </p:txBody>
      </p:sp>
      <p:sp>
        <p:nvSpPr>
          <p:cNvPr id="3" name="Content Placeholder 2"/>
          <p:cNvSpPr>
            <a:spLocks noGrp="1"/>
          </p:cNvSpPr>
          <p:nvPr>
            <p:ph idx="1"/>
          </p:nvPr>
        </p:nvSpPr>
        <p:spPr>
          <a:xfrm>
            <a:off x="457200" y="685800"/>
            <a:ext cx="8001000" cy="5334000"/>
          </a:xfrm>
        </p:spPr>
        <p:txBody>
          <a:bodyPr/>
          <a:lstStyle/>
          <a:p>
            <a:pPr>
              <a:spcBef>
                <a:spcPts val="300"/>
              </a:spcBef>
            </a:pPr>
            <a:r>
              <a:rPr lang="en-US" sz="2800" u="sng" dirty="0" smtClean="0"/>
              <a:t>November 2014</a:t>
            </a:r>
          </a:p>
          <a:p>
            <a:pPr lvl="1">
              <a:spcBef>
                <a:spcPts val="0"/>
              </a:spcBef>
              <a:buNone/>
            </a:pPr>
            <a:r>
              <a:rPr lang="en-US" sz="1600" dirty="0" smtClean="0"/>
              <a:t>8 Nov-Masons 10</a:t>
            </a:r>
            <a:r>
              <a:rPr lang="en-US" sz="1600" baseline="30000" dirty="0" smtClean="0"/>
              <a:t>th</a:t>
            </a:r>
            <a:r>
              <a:rPr lang="en-US" sz="1600" dirty="0" smtClean="0"/>
              <a:t> Annual Black and White Ball---Leavenworth</a:t>
            </a:r>
            <a:endParaRPr lang="en-US" sz="1600" dirty="0" smtClean="0"/>
          </a:p>
          <a:p>
            <a:pPr lvl="1">
              <a:spcBef>
                <a:spcPts val="0"/>
              </a:spcBef>
              <a:buNone/>
            </a:pPr>
            <a:r>
              <a:rPr lang="en-US" sz="1600" dirty="0" smtClean="0"/>
              <a:t>26 Nov---Pre-Thanksgiving Service---Bethel A.M.E. Church---6-7 PM</a:t>
            </a:r>
            <a:endParaRPr lang="en-US" sz="1600" dirty="0" smtClean="0"/>
          </a:p>
          <a:p>
            <a:pPr lvl="1">
              <a:spcBef>
                <a:spcPts val="0"/>
              </a:spcBef>
              <a:buNone/>
            </a:pPr>
            <a:endParaRPr lang="en-US" sz="800" dirty="0" smtClean="0"/>
          </a:p>
          <a:p>
            <a:pPr>
              <a:spcBef>
                <a:spcPts val="300"/>
              </a:spcBef>
            </a:pPr>
            <a:r>
              <a:rPr lang="en-US" sz="2800" u="sng" dirty="0" smtClean="0"/>
              <a:t>December 2014</a:t>
            </a:r>
          </a:p>
          <a:p>
            <a:pPr>
              <a:spcBef>
                <a:spcPts val="300"/>
              </a:spcBef>
              <a:buNone/>
            </a:pPr>
            <a:r>
              <a:rPr lang="en-US" sz="1600" dirty="0" smtClean="0">
                <a:solidFill>
                  <a:prstClr val="black"/>
                </a:solidFill>
              </a:rPr>
              <a:t>           7 Dec---Christmas Tea---Richard Allen Cultural Center---Heritage Center---4-6PM</a:t>
            </a:r>
          </a:p>
          <a:p>
            <a:pPr>
              <a:spcBef>
                <a:spcPts val="300"/>
              </a:spcBef>
              <a:buNone/>
            </a:pPr>
            <a:r>
              <a:rPr lang="en-US" sz="1600" dirty="0" smtClean="0">
                <a:solidFill>
                  <a:prstClr val="black"/>
                </a:solidFill>
              </a:rPr>
              <a:t> </a:t>
            </a:r>
            <a:r>
              <a:rPr lang="en-US" sz="1600" dirty="0" smtClean="0">
                <a:solidFill>
                  <a:prstClr val="black"/>
                </a:solidFill>
              </a:rPr>
              <a:t>       14 Dec---First Missionary Baptist in Tour of Vintage Homes---Leavenworth---1-7PM</a:t>
            </a:r>
          </a:p>
          <a:p>
            <a:pPr>
              <a:spcBef>
                <a:spcPts val="300"/>
              </a:spcBef>
              <a:buNone/>
            </a:pPr>
            <a:r>
              <a:rPr lang="en-US" sz="1600" dirty="0" smtClean="0">
                <a:solidFill>
                  <a:prstClr val="black"/>
                </a:solidFill>
              </a:rPr>
              <a:t>        2 1Dec---St. James CME Church Anniversary Program---2 PM</a:t>
            </a:r>
          </a:p>
          <a:p>
            <a:pPr>
              <a:spcBef>
                <a:spcPts val="300"/>
              </a:spcBef>
              <a:buNone/>
            </a:pPr>
            <a:r>
              <a:rPr lang="en-US" sz="1600" dirty="0" smtClean="0">
                <a:solidFill>
                  <a:prstClr val="black"/>
                </a:solidFill>
              </a:rPr>
              <a:t> </a:t>
            </a:r>
            <a:r>
              <a:rPr lang="en-US" sz="1600" dirty="0" smtClean="0">
                <a:solidFill>
                  <a:prstClr val="black"/>
                </a:solidFill>
              </a:rPr>
              <a:t>       24 Dec---Leavenworth Community Choir Christmas Cantata---Independent B.C.</a:t>
            </a:r>
          </a:p>
          <a:p>
            <a:pPr>
              <a:spcBef>
                <a:spcPts val="300"/>
              </a:spcBef>
              <a:buNone/>
            </a:pPr>
            <a:r>
              <a:rPr lang="en-US" sz="1600" dirty="0" smtClean="0">
                <a:solidFill>
                  <a:prstClr val="black"/>
                </a:solidFill>
              </a:rPr>
              <a:t> </a:t>
            </a:r>
            <a:r>
              <a:rPr lang="en-US" sz="1600" dirty="0" smtClean="0">
                <a:solidFill>
                  <a:prstClr val="black"/>
                </a:solidFill>
              </a:rPr>
              <a:t>        31 Dec---Omega Psi Phi New Year’s Eve Ball---Kansas City</a:t>
            </a:r>
            <a:endParaRPr lang="en-US" sz="2800" dirty="0" smtClean="0"/>
          </a:p>
          <a:p>
            <a:pPr algn="just">
              <a:spcBef>
                <a:spcPts val="300"/>
              </a:spcBef>
            </a:pPr>
            <a:r>
              <a:rPr lang="en-US" sz="2800" u="sng" dirty="0" smtClean="0"/>
              <a:t>January </a:t>
            </a:r>
            <a:r>
              <a:rPr lang="en-US" sz="2800" u="sng" dirty="0" smtClean="0"/>
              <a:t>2015</a:t>
            </a:r>
          </a:p>
          <a:p>
            <a:pPr algn="just">
              <a:spcBef>
                <a:spcPts val="300"/>
              </a:spcBef>
            </a:pPr>
            <a:r>
              <a:rPr lang="en-US" sz="1600" dirty="0" smtClean="0">
                <a:solidFill>
                  <a:prstClr val="black"/>
                </a:solidFill>
              </a:rPr>
              <a:t>Richard Allen Cultural Center Membership Drive---All Month Long</a:t>
            </a:r>
          </a:p>
          <a:p>
            <a:pPr algn="just">
              <a:spcBef>
                <a:spcPts val="300"/>
              </a:spcBef>
            </a:pPr>
            <a:r>
              <a:rPr lang="en-US" sz="1600" dirty="0" smtClean="0">
                <a:solidFill>
                  <a:prstClr val="black"/>
                </a:solidFill>
              </a:rPr>
              <a:t>17 Jan---Les Novelettes MLK Program---First Missionary Baptist Church---</a:t>
            </a:r>
          </a:p>
          <a:p>
            <a:pPr algn="just">
              <a:spcBef>
                <a:spcPts val="300"/>
              </a:spcBef>
            </a:pPr>
            <a:endParaRPr lang="en-US" sz="800" dirty="0" smtClean="0">
              <a:solidFill>
                <a:prstClr val="black"/>
              </a:solidFill>
            </a:endParaRPr>
          </a:p>
          <a:p>
            <a:pPr algn="just">
              <a:spcBef>
                <a:spcPts val="300"/>
              </a:spcBef>
            </a:pPr>
            <a:r>
              <a:rPr lang="en-US" sz="2800" u="sng" dirty="0" smtClean="0"/>
              <a:t>February </a:t>
            </a:r>
            <a:r>
              <a:rPr lang="en-US" sz="2800" u="sng" dirty="0" smtClean="0"/>
              <a:t>2015</a:t>
            </a:r>
          </a:p>
          <a:p>
            <a:pPr algn="just">
              <a:spcBef>
                <a:spcPts val="300"/>
              </a:spcBef>
            </a:pPr>
            <a:r>
              <a:rPr lang="en-US" sz="1600" dirty="0" smtClean="0">
                <a:solidFill>
                  <a:prstClr val="black"/>
                </a:solidFill>
              </a:rPr>
              <a:t>7 </a:t>
            </a:r>
            <a:r>
              <a:rPr lang="en-US" sz="1600" dirty="0" smtClean="0">
                <a:solidFill>
                  <a:prstClr val="black"/>
                </a:solidFill>
              </a:rPr>
              <a:t>Feb – CSO Black History Month Program---RFCC---6 PM</a:t>
            </a:r>
          </a:p>
          <a:p>
            <a:pPr algn="just">
              <a:spcBef>
                <a:spcPts val="300"/>
              </a:spcBef>
            </a:pPr>
            <a:r>
              <a:rPr lang="en-US" sz="1600" dirty="0" smtClean="0">
                <a:solidFill>
                  <a:prstClr val="black"/>
                </a:solidFill>
              </a:rPr>
              <a:t>15 Feb---</a:t>
            </a:r>
            <a:r>
              <a:rPr lang="en-US" sz="1600" dirty="0" smtClean="0">
                <a:solidFill>
                  <a:prstClr val="black"/>
                </a:solidFill>
              </a:rPr>
              <a:t> Bethel A.M.E. </a:t>
            </a:r>
            <a:r>
              <a:rPr lang="en-US" sz="1600" dirty="0" smtClean="0">
                <a:solidFill>
                  <a:prstClr val="black"/>
                </a:solidFill>
              </a:rPr>
              <a:t>Church---Annual Usher’s Program---</a:t>
            </a:r>
            <a:endParaRPr lang="en-US" sz="2800" dirty="0" smtClean="0"/>
          </a:p>
          <a:p>
            <a:pPr lvl="1">
              <a:spcBef>
                <a:spcPts val="0"/>
              </a:spcBef>
              <a:buNone/>
            </a:pPr>
            <a:r>
              <a:rPr lang="en-US" sz="1600" dirty="0" smtClean="0"/>
              <a:t> </a:t>
            </a:r>
          </a:p>
          <a:p>
            <a:pPr lvl="1">
              <a:spcBef>
                <a:spcPts val="0"/>
              </a:spcBef>
            </a:pPr>
            <a:endParaRPr lang="en-US" sz="1600" dirty="0" smtClean="0"/>
          </a:p>
        </p:txBody>
      </p:sp>
      <p:sp>
        <p:nvSpPr>
          <p:cNvPr id="4" name="Date Placeholder 3"/>
          <p:cNvSpPr>
            <a:spLocks noGrp="1"/>
          </p:cNvSpPr>
          <p:nvPr>
            <p:ph type="dt" sz="half" idx="10"/>
          </p:nvPr>
        </p:nvSpPr>
        <p:spPr/>
        <p:txBody>
          <a:bodyPr/>
          <a:lstStyle/>
          <a:p>
            <a:pPr>
              <a:defRPr/>
            </a:pPr>
            <a:fld id="{F73EF4E2-4BB7-403C-BBB5-04E643045C24}" type="datetime1">
              <a:rPr lang="en-US" smtClean="0"/>
              <a:pPr>
                <a:defRPr/>
              </a:pPr>
              <a:t>11/19/2014</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11/19/2014</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14</a:t>
            </a:fld>
            <a:endParaRPr lang="en-US" dirty="0"/>
          </a:p>
        </p:txBody>
      </p:sp>
      <p:sp>
        <p:nvSpPr>
          <p:cNvPr id="4" name="Rectangle 3"/>
          <p:cNvSpPr/>
          <p:nvPr/>
        </p:nvSpPr>
        <p:spPr>
          <a:xfrm>
            <a:off x="381000" y="228600"/>
            <a:ext cx="7162800" cy="2416046"/>
          </a:xfrm>
          <a:prstGeom prst="rect">
            <a:avLst/>
          </a:prstGeom>
        </p:spPr>
        <p:txBody>
          <a:bodyPr wrap="square">
            <a:spAutoFit/>
          </a:bodyPr>
          <a:lstStyle/>
          <a:p>
            <a:pPr algn="just">
              <a:spcBef>
                <a:spcPts val="300"/>
              </a:spcBef>
            </a:pPr>
            <a:r>
              <a:rPr lang="en-US" sz="2800" u="sng" dirty="0" smtClean="0"/>
              <a:t>February 2015 </a:t>
            </a:r>
            <a:r>
              <a:rPr lang="en-US" sz="1600" dirty="0" smtClean="0">
                <a:solidFill>
                  <a:prstClr val="black"/>
                </a:solidFill>
              </a:rPr>
              <a:t>(continued)</a:t>
            </a:r>
            <a:endParaRPr lang="en-US" sz="2800" dirty="0" smtClean="0"/>
          </a:p>
          <a:p>
            <a:pPr algn="just">
              <a:spcBef>
                <a:spcPts val="300"/>
              </a:spcBef>
            </a:pPr>
            <a:r>
              <a:rPr lang="en-US" sz="1600" dirty="0" smtClean="0">
                <a:solidFill>
                  <a:prstClr val="black"/>
                </a:solidFill>
              </a:rPr>
              <a:t>28 Feb---OII---All Black Party---Kansas City, MO</a:t>
            </a:r>
          </a:p>
          <a:p>
            <a:pPr algn="just">
              <a:spcBef>
                <a:spcPts val="300"/>
              </a:spcBef>
            </a:pPr>
            <a:endParaRPr lang="en-US" sz="1600" dirty="0" smtClean="0">
              <a:solidFill>
                <a:prstClr val="black"/>
              </a:solidFill>
            </a:endParaRPr>
          </a:p>
          <a:p>
            <a:pPr algn="just">
              <a:spcBef>
                <a:spcPts val="300"/>
              </a:spcBef>
            </a:pPr>
            <a:endParaRPr lang="en-US" sz="1600" dirty="0" smtClean="0">
              <a:solidFill>
                <a:prstClr val="black"/>
              </a:solidFill>
            </a:endParaRPr>
          </a:p>
          <a:p>
            <a:pPr algn="just">
              <a:spcBef>
                <a:spcPts val="300"/>
              </a:spcBef>
            </a:pPr>
            <a:r>
              <a:rPr lang="en-US" sz="2800" u="sng" dirty="0" smtClean="0">
                <a:solidFill>
                  <a:prstClr val="black"/>
                </a:solidFill>
              </a:rPr>
              <a:t>March 2015</a:t>
            </a:r>
          </a:p>
          <a:p>
            <a:pPr algn="just">
              <a:spcBef>
                <a:spcPts val="300"/>
              </a:spcBef>
            </a:pPr>
            <a:r>
              <a:rPr lang="en-US" sz="1600" dirty="0" smtClean="0">
                <a:solidFill>
                  <a:prstClr val="black"/>
                </a:solidFill>
              </a:rPr>
              <a:t>21 Mar---Alpha Black and Gold Ball---</a:t>
            </a:r>
            <a:r>
              <a:rPr lang="en-US" sz="1600" dirty="0" err="1" smtClean="0">
                <a:solidFill>
                  <a:prstClr val="black"/>
                </a:solidFill>
              </a:rPr>
              <a:t>Lvnworth</a:t>
            </a:r>
            <a:endParaRPr lang="en-US" sz="1600" dirty="0" smtClean="0">
              <a:solidFill>
                <a:prstClr val="black"/>
              </a:solidFill>
            </a:endParaRPr>
          </a:p>
          <a:p>
            <a:pPr algn="just">
              <a:spcBef>
                <a:spcPts val="300"/>
              </a:spcBef>
            </a:pPr>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pPr>
              <a:defRPr/>
            </a:pPr>
            <a:fld id="{9875A35E-D7FD-4155-B7C4-F590644DCEFC}" type="datetime1">
              <a:rPr lang="en-US"/>
              <a:pPr>
                <a:defRPr/>
              </a:pPr>
              <a:t>11/19/2014</a:t>
            </a:fld>
            <a:endParaRPr lang="en-US" dirty="0"/>
          </a:p>
        </p:txBody>
      </p:sp>
      <p:sp>
        <p:nvSpPr>
          <p:cNvPr id="8" name="Slide Number Placeholder 5"/>
          <p:cNvSpPr>
            <a:spLocks noGrp="1"/>
          </p:cNvSpPr>
          <p:nvPr>
            <p:ph type="sldNum" sz="quarter" idx="12"/>
          </p:nvPr>
        </p:nvSpPr>
        <p:spPr/>
        <p:txBody>
          <a:bodyPr/>
          <a:lstStyle/>
          <a:p>
            <a:pPr>
              <a:defRPr/>
            </a:pPr>
            <a:fld id="{11BB484B-4A17-4026-8DA5-82206EBE8C2A}" type="slidenum">
              <a:rPr lang="en-US"/>
              <a:pPr>
                <a:defRPr/>
              </a:pPr>
              <a:t>15</a:t>
            </a:fld>
            <a:endParaRPr lang="en-US" dirty="0"/>
          </a:p>
        </p:txBody>
      </p:sp>
      <p:sp>
        <p:nvSpPr>
          <p:cNvPr id="34821" name="Text Box 5"/>
          <p:cNvSpPr txBox="1">
            <a:spLocks noChangeArrowheads="1"/>
          </p:cNvSpPr>
          <p:nvPr/>
        </p:nvSpPr>
        <p:spPr bwMode="auto">
          <a:xfrm>
            <a:off x="304800" y="990600"/>
            <a:ext cx="8610600" cy="5324535"/>
          </a:xfrm>
          <a:prstGeom prst="rect">
            <a:avLst/>
          </a:prstGeom>
          <a:noFill/>
          <a:ln w="9525">
            <a:noFill/>
            <a:miter lim="800000"/>
            <a:headEnd/>
            <a:tailEnd/>
          </a:ln>
          <a:effectLst/>
        </p:spPr>
        <p:txBody>
          <a:bodyPr wrap="square">
            <a:spAutoFit/>
          </a:bodyPr>
          <a:lstStyle/>
          <a:p>
            <a:pPr marL="114300" lvl="1" indent="-114300">
              <a:buFont typeface="Arial" pitchFamily="34" charset="0"/>
              <a:buChar char="•"/>
            </a:pPr>
            <a:r>
              <a:rPr lang="en-US" sz="2000" b="1" dirty="0" smtClean="0">
                <a:latin typeface="Arial" pitchFamily="34" charset="0"/>
                <a:cs typeface="Arial" pitchFamily="34" charset="0"/>
              </a:rPr>
              <a:t> Next BHM Committee </a:t>
            </a:r>
            <a:r>
              <a:rPr lang="en-US" sz="2000" b="1" dirty="0" smtClean="0">
                <a:latin typeface="Arial" pitchFamily="34" charset="0"/>
                <a:cs typeface="Arial" pitchFamily="34" charset="0"/>
              </a:rPr>
              <a:t>Meetings:</a:t>
            </a:r>
          </a:p>
          <a:p>
            <a:pPr marL="114300" lvl="1" indent="-114300">
              <a:buFont typeface="Arial" pitchFamily="34" charset="0"/>
              <a:buChar char="•"/>
            </a:pPr>
            <a:r>
              <a:rPr lang="en-US" sz="2000" b="1" dirty="0" smtClean="0">
                <a:solidFill>
                  <a:srgbClr val="FF0000"/>
                </a:solidFill>
                <a:latin typeface="Arial" pitchFamily="34" charset="0"/>
                <a:cs typeface="Arial" pitchFamily="34" charset="0"/>
              </a:rPr>
              <a:t>17 Dec 2014</a:t>
            </a:r>
          </a:p>
          <a:p>
            <a:pPr marL="114300" lvl="1" indent="-114300">
              <a:buFont typeface="Arial" pitchFamily="34" charset="0"/>
              <a:buChar char="•"/>
            </a:pPr>
            <a:r>
              <a:rPr lang="en-US" sz="2000" b="1" dirty="0" smtClean="0">
                <a:solidFill>
                  <a:srgbClr val="FF0000"/>
                </a:solidFill>
                <a:latin typeface="Arial" pitchFamily="34" charset="0"/>
                <a:cs typeface="Arial" pitchFamily="34" charset="0"/>
              </a:rPr>
              <a:t> 14 Jan 2015</a:t>
            </a:r>
          </a:p>
          <a:p>
            <a:pPr marL="114300" lvl="1" indent="-114300">
              <a:buFont typeface="Arial" pitchFamily="34" charset="0"/>
              <a:buChar char="•"/>
            </a:pPr>
            <a:r>
              <a:rPr lang="en-US" sz="2000" b="1" dirty="0" smtClean="0">
                <a:solidFill>
                  <a:srgbClr val="FF0000"/>
                </a:solidFill>
                <a:latin typeface="Arial" pitchFamily="34" charset="0"/>
                <a:cs typeface="Arial" pitchFamily="34" charset="0"/>
              </a:rPr>
              <a:t>4 Feb 2015</a:t>
            </a:r>
            <a:endParaRPr lang="en-US" sz="2000" b="1" dirty="0" smtClean="0">
              <a:solidFill>
                <a:srgbClr val="FF0000"/>
              </a:solidFill>
              <a:latin typeface="Arial" pitchFamily="34" charset="0"/>
              <a:cs typeface="Arial" pitchFamily="34" charset="0"/>
            </a:endParaRPr>
          </a:p>
          <a:p>
            <a:pPr marL="114300" lvl="1" indent="-114300">
              <a:buFont typeface="Arial" pitchFamily="34" charset="0"/>
              <a:buChar char="•"/>
            </a:pPr>
            <a:endParaRPr lang="en-US" sz="2000" b="1" dirty="0" smtClean="0">
              <a:latin typeface="Arial" pitchFamily="34" charset="0"/>
              <a:cs typeface="Arial" pitchFamily="34" charset="0"/>
            </a:endParaRPr>
          </a:p>
          <a:p>
            <a:pPr marL="114300" lvl="1" indent="-114300">
              <a:buFont typeface="Arial" pitchFamily="34" charset="0"/>
              <a:buChar char="•"/>
            </a:pPr>
            <a:r>
              <a:rPr lang="en-US" sz="2000" b="1" dirty="0" smtClean="0">
                <a:latin typeface="Arial" pitchFamily="34" charset="0"/>
                <a:cs typeface="Arial" pitchFamily="34" charset="0"/>
              </a:rPr>
              <a:t> Next quarterly meeting date:  </a:t>
            </a:r>
            <a:r>
              <a:rPr lang="en-US" sz="2000" b="1" dirty="0" smtClean="0">
                <a:solidFill>
                  <a:srgbClr val="FF0000"/>
                </a:solidFill>
                <a:latin typeface="Arial" pitchFamily="34" charset="0"/>
                <a:cs typeface="Arial" pitchFamily="34" charset="0"/>
              </a:rPr>
              <a:t>Wednesday</a:t>
            </a:r>
            <a:r>
              <a:rPr lang="en-US" sz="2000" b="1" dirty="0" smtClean="0">
                <a:solidFill>
                  <a:srgbClr val="FF0000"/>
                </a:solidFill>
                <a:latin typeface="Arial" pitchFamily="34" charset="0"/>
                <a:cs typeface="Arial" pitchFamily="34" charset="0"/>
              </a:rPr>
              <a:t>, </a:t>
            </a:r>
            <a:r>
              <a:rPr lang="en-US" sz="2000" b="1" dirty="0" smtClean="0">
                <a:solidFill>
                  <a:srgbClr val="FF0000"/>
                </a:solidFill>
                <a:latin typeface="Arial" pitchFamily="34" charset="0"/>
                <a:cs typeface="Arial" pitchFamily="34" charset="0"/>
              </a:rPr>
              <a:t>February 18, 2015   </a:t>
            </a:r>
            <a:r>
              <a:rPr lang="en-US" sz="2000" b="1" dirty="0" smtClean="0">
                <a:solidFill>
                  <a:srgbClr val="FF0000"/>
                </a:solidFill>
                <a:latin typeface="Arial" pitchFamily="34" charset="0"/>
                <a:cs typeface="Arial" pitchFamily="34" charset="0"/>
              </a:rPr>
              <a:t>2015</a:t>
            </a:r>
          </a:p>
          <a:p>
            <a:pPr marL="171450" indent="-171450">
              <a:buFont typeface="Arial" pitchFamily="34" charset="0"/>
              <a:buChar char="•"/>
            </a:pPr>
            <a:r>
              <a:rPr lang="en-US" sz="2000" b="1" dirty="0" smtClean="0"/>
              <a:t>Other Questions</a:t>
            </a:r>
            <a:r>
              <a:rPr lang="en-US" sz="2000" b="1" dirty="0"/>
              <a:t>???</a:t>
            </a:r>
          </a:p>
          <a:p>
            <a:endParaRPr lang="en-US" dirty="0" smtClean="0"/>
          </a:p>
          <a:p>
            <a:pPr algn="ctr"/>
            <a:r>
              <a:rPr lang="en-US" sz="2000" b="1" dirty="0" smtClean="0"/>
              <a:t>Contact Information:  </a:t>
            </a:r>
          </a:p>
          <a:p>
            <a:pPr algn="ctr"/>
            <a:r>
              <a:rPr lang="en-US" dirty="0" smtClean="0"/>
              <a:t>Leavenworth Community Service Organizations</a:t>
            </a:r>
          </a:p>
          <a:p>
            <a:pPr algn="ctr"/>
            <a:r>
              <a:rPr lang="en-US" dirty="0" smtClean="0"/>
              <a:t>Ron Coaxum – President</a:t>
            </a:r>
          </a:p>
          <a:p>
            <a:pPr algn="ctr"/>
            <a:r>
              <a:rPr lang="en-US" dirty="0" smtClean="0"/>
              <a:t>Rik Jackson, Vice President</a:t>
            </a:r>
          </a:p>
          <a:p>
            <a:pPr algn="ctr"/>
            <a:r>
              <a:rPr lang="en-US" dirty="0" smtClean="0"/>
              <a:t>Laura Coaxum – Secretary</a:t>
            </a:r>
          </a:p>
          <a:p>
            <a:pPr algn="ctr"/>
            <a:r>
              <a:rPr lang="en-US" dirty="0" smtClean="0"/>
              <a:t>Rachel Inabinett – Treasurer</a:t>
            </a:r>
          </a:p>
          <a:p>
            <a:pPr algn="ctr"/>
            <a:r>
              <a:rPr lang="en-US" dirty="0" smtClean="0"/>
              <a:t>Ann Moss – Community Information Officer</a:t>
            </a:r>
          </a:p>
          <a:p>
            <a:pPr algn="ctr"/>
            <a:r>
              <a:rPr lang="en-US" dirty="0" smtClean="0"/>
              <a:t>Rachel Inabinett – Community Information Officer</a:t>
            </a:r>
          </a:p>
          <a:p>
            <a:pPr algn="ctr"/>
            <a:r>
              <a:rPr lang="en-US" dirty="0" smtClean="0"/>
              <a:t>Website</a:t>
            </a:r>
            <a:r>
              <a:rPr lang="en-US" dirty="0" smtClean="0"/>
              <a:t>: </a:t>
            </a:r>
            <a:r>
              <a:rPr lang="en-US" dirty="0" smtClean="0">
                <a:hlinkClick r:id="rId3"/>
              </a:rPr>
              <a:t>www.lvncso.org</a:t>
            </a:r>
            <a:endParaRPr lang="en-US" dirty="0" smtClean="0"/>
          </a:p>
          <a:p>
            <a:pPr algn="ctr"/>
            <a:r>
              <a:rPr lang="en-US" dirty="0" smtClean="0"/>
              <a:t>Email: </a:t>
            </a:r>
            <a:r>
              <a:rPr lang="en-US" dirty="0" smtClean="0">
                <a:hlinkClick r:id="rId4"/>
              </a:rPr>
              <a:t>info@lvncso.org</a:t>
            </a:r>
            <a:r>
              <a:rPr lang="en-US" dirty="0" smtClean="0"/>
              <a:t> </a:t>
            </a:r>
            <a:endParaRPr lang="en-US" dirty="0"/>
          </a:p>
        </p:txBody>
      </p:sp>
      <p:sp>
        <p:nvSpPr>
          <p:cNvPr id="34822" name="Text Box 6"/>
          <p:cNvSpPr txBox="1">
            <a:spLocks noChangeArrowheads="1"/>
          </p:cNvSpPr>
          <p:nvPr/>
        </p:nvSpPr>
        <p:spPr bwMode="auto">
          <a:xfrm>
            <a:off x="2209800" y="304800"/>
            <a:ext cx="4800600" cy="461665"/>
          </a:xfrm>
          <a:prstGeom prst="rect">
            <a:avLst/>
          </a:prstGeom>
          <a:noFill/>
          <a:ln w="9525">
            <a:noFill/>
            <a:miter lim="800000"/>
            <a:headEnd/>
            <a:tailEnd/>
          </a:ln>
          <a:effectLst/>
        </p:spPr>
        <p:txBody>
          <a:bodyPr>
            <a:spAutoFit/>
          </a:bodyPr>
          <a:lstStyle/>
          <a:p>
            <a:pPr algn="ctr">
              <a:spcBef>
                <a:spcPct val="50000"/>
              </a:spcBef>
            </a:pPr>
            <a:r>
              <a:rPr lang="en-US" sz="2400" b="1" u="sng" dirty="0"/>
              <a:t>WAY AHEAD: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pPr>
              <a:defRPr/>
            </a:pPr>
            <a:fld id="{E5A135A3-DE71-4039-A9F5-2350615DE05C}" type="datetime1">
              <a:rPr lang="en-US"/>
              <a:pPr>
                <a:defRPr/>
              </a:pPr>
              <a:t>11/19/2014</a:t>
            </a:fld>
            <a:endParaRPr lang="en-US" dirty="0"/>
          </a:p>
        </p:txBody>
      </p:sp>
      <p:sp>
        <p:nvSpPr>
          <p:cNvPr id="7" name="Slide Number Placeholder 5"/>
          <p:cNvSpPr>
            <a:spLocks noGrp="1"/>
          </p:cNvSpPr>
          <p:nvPr>
            <p:ph type="sldNum" sz="quarter" idx="12"/>
          </p:nvPr>
        </p:nvSpPr>
        <p:spPr/>
        <p:txBody>
          <a:bodyPr/>
          <a:lstStyle/>
          <a:p>
            <a:pPr>
              <a:defRPr/>
            </a:pPr>
            <a:fld id="{CD798D41-61B3-41F4-87E5-48017819E239}" type="slidenum">
              <a:rPr lang="en-US"/>
              <a:pPr>
                <a:defRPr/>
              </a:pPr>
              <a:t>16</a:t>
            </a:fld>
            <a:endParaRPr lang="en-US" dirty="0"/>
          </a:p>
        </p:txBody>
      </p:sp>
      <p:sp>
        <p:nvSpPr>
          <p:cNvPr id="27650" name="Text Box 5"/>
          <p:cNvSpPr txBox="1">
            <a:spLocks noChangeArrowheads="1"/>
          </p:cNvSpPr>
          <p:nvPr/>
        </p:nvSpPr>
        <p:spPr bwMode="auto">
          <a:xfrm>
            <a:off x="2209800" y="914400"/>
            <a:ext cx="4648200" cy="461665"/>
          </a:xfrm>
          <a:prstGeom prst="rect">
            <a:avLst/>
          </a:prstGeom>
          <a:noFill/>
          <a:ln w="9525">
            <a:noFill/>
            <a:miter lim="800000"/>
            <a:headEnd/>
            <a:tailEnd/>
          </a:ln>
        </p:spPr>
        <p:txBody>
          <a:bodyPr>
            <a:spAutoFit/>
          </a:bodyPr>
          <a:lstStyle/>
          <a:p>
            <a:pPr algn="ctr">
              <a:spcBef>
                <a:spcPct val="50000"/>
              </a:spcBef>
            </a:pPr>
            <a:r>
              <a:rPr lang="en-US" sz="2400" b="1" u="sng" dirty="0">
                <a:latin typeface="Calibri" pitchFamily="34" charset="0"/>
              </a:rPr>
              <a:t>CLOSING </a:t>
            </a:r>
            <a:r>
              <a:rPr lang="en-US" sz="2400" b="1" u="sng" dirty="0" smtClean="0">
                <a:latin typeface="Calibri" pitchFamily="34" charset="0"/>
              </a:rPr>
              <a:t>PRAYER</a:t>
            </a:r>
            <a:endParaRPr lang="en-US" sz="2400" b="1" u="sng" dirty="0">
              <a:latin typeface="Calibri" pitchFamily="34" charset="0"/>
            </a:endParaRPr>
          </a:p>
        </p:txBody>
      </p:sp>
      <p:sp>
        <p:nvSpPr>
          <p:cNvPr id="27651" name="Text Box 6"/>
          <p:cNvSpPr txBox="1">
            <a:spLocks noChangeArrowheads="1"/>
          </p:cNvSpPr>
          <p:nvPr/>
        </p:nvSpPr>
        <p:spPr bwMode="auto">
          <a:xfrm>
            <a:off x="1447800" y="2362200"/>
            <a:ext cx="6096000" cy="1938992"/>
          </a:xfrm>
          <a:prstGeom prst="rect">
            <a:avLst/>
          </a:prstGeom>
          <a:noFill/>
          <a:ln w="9525">
            <a:noFill/>
            <a:miter lim="800000"/>
            <a:headEnd/>
            <a:tailEnd/>
          </a:ln>
        </p:spPr>
        <p:txBody>
          <a:bodyPr wrap="square">
            <a:spAutoFit/>
          </a:bodyPr>
          <a:lstStyle/>
          <a:p>
            <a:pPr algn="just">
              <a:spcBef>
                <a:spcPct val="50000"/>
              </a:spcBef>
            </a:pPr>
            <a:r>
              <a:rPr lang="en-US" sz="2400" i="1" dirty="0">
                <a:latin typeface="Calibri" pitchFamily="34" charset="0"/>
              </a:rPr>
              <a:t>“Now unto him that is able to do exceeding abundantly above all that we ask or think, according to the power that worketh in us, unto him be glory in the church by Christ Jesus throughout all ages, world without end.” Amen.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pPr>
              <a:defRPr/>
            </a:pPr>
            <a:fld id="{010586A5-C880-475B-BAA7-032306CE020F}" type="datetime1">
              <a:rPr lang="en-US"/>
              <a:pPr>
                <a:defRPr/>
              </a:pPr>
              <a:t>11/19/2014</a:t>
            </a:fld>
            <a:endParaRPr lang="en-US" dirty="0"/>
          </a:p>
        </p:txBody>
      </p:sp>
      <p:sp>
        <p:nvSpPr>
          <p:cNvPr id="7" name="Slide Number Placeholder 5"/>
          <p:cNvSpPr>
            <a:spLocks noGrp="1"/>
          </p:cNvSpPr>
          <p:nvPr>
            <p:ph type="sldNum" sz="quarter" idx="12"/>
          </p:nvPr>
        </p:nvSpPr>
        <p:spPr/>
        <p:txBody>
          <a:bodyPr/>
          <a:lstStyle/>
          <a:p>
            <a:pPr>
              <a:defRPr/>
            </a:pPr>
            <a:fld id="{56AE0134-40FD-4E59-97FF-3165734B47EA}" type="slidenum">
              <a:rPr lang="en-US"/>
              <a:pPr>
                <a:defRPr/>
              </a:pPr>
              <a:t>2</a:t>
            </a:fld>
            <a:endParaRPr lang="en-US" dirty="0"/>
          </a:p>
        </p:txBody>
      </p:sp>
      <p:sp>
        <p:nvSpPr>
          <p:cNvPr id="14338" name="Text Box 5"/>
          <p:cNvSpPr txBox="1">
            <a:spLocks noChangeArrowheads="1"/>
          </p:cNvSpPr>
          <p:nvPr/>
        </p:nvSpPr>
        <p:spPr bwMode="auto">
          <a:xfrm>
            <a:off x="1562100" y="1447800"/>
            <a:ext cx="5638800" cy="461665"/>
          </a:xfrm>
          <a:prstGeom prst="rect">
            <a:avLst/>
          </a:prstGeom>
          <a:noFill/>
          <a:ln w="9525">
            <a:noFill/>
            <a:miter lim="800000"/>
            <a:headEnd/>
            <a:tailEnd/>
          </a:ln>
        </p:spPr>
        <p:txBody>
          <a:bodyPr wrap="square">
            <a:spAutoFit/>
          </a:bodyPr>
          <a:lstStyle/>
          <a:p>
            <a:pPr algn="ctr">
              <a:spcBef>
                <a:spcPct val="50000"/>
              </a:spcBef>
            </a:pPr>
            <a:r>
              <a:rPr lang="en-US" sz="2400" b="1" u="sng" dirty="0" smtClean="0">
                <a:latin typeface="Calibri" pitchFamily="34" charset="0"/>
              </a:rPr>
              <a:t>AGENDA</a:t>
            </a:r>
            <a:endParaRPr lang="en-US" sz="2400" b="1" u="sng" dirty="0">
              <a:latin typeface="Calibri" pitchFamily="34" charset="0"/>
            </a:endParaRPr>
          </a:p>
        </p:txBody>
      </p:sp>
      <p:sp>
        <p:nvSpPr>
          <p:cNvPr id="14339" name="Text Box 6"/>
          <p:cNvSpPr txBox="1">
            <a:spLocks noChangeArrowheads="1"/>
          </p:cNvSpPr>
          <p:nvPr/>
        </p:nvSpPr>
        <p:spPr bwMode="auto">
          <a:xfrm>
            <a:off x="1905000" y="1981200"/>
            <a:ext cx="5562600" cy="4108817"/>
          </a:xfrm>
          <a:prstGeom prst="rect">
            <a:avLst/>
          </a:prstGeom>
          <a:noFill/>
          <a:ln w="9525">
            <a:noFill/>
            <a:miter lim="800000"/>
            <a:headEnd/>
            <a:tailEnd/>
          </a:ln>
        </p:spPr>
        <p:txBody>
          <a:bodyPr wrap="square">
            <a:spAutoFit/>
          </a:bodyPr>
          <a:lstStyle/>
          <a:p>
            <a:pPr>
              <a:spcBef>
                <a:spcPct val="50000"/>
              </a:spcBef>
            </a:pPr>
            <a:r>
              <a:rPr lang="en-US" b="1" dirty="0">
                <a:latin typeface="Arial" pitchFamily="34" charset="0"/>
                <a:cs typeface="Arial" pitchFamily="34" charset="0"/>
              </a:rPr>
              <a:t>Sign-in </a:t>
            </a:r>
            <a:r>
              <a:rPr lang="en-US" b="1" dirty="0" smtClean="0">
                <a:latin typeface="Arial" pitchFamily="34" charset="0"/>
                <a:cs typeface="Arial" pitchFamily="34" charset="0"/>
              </a:rPr>
              <a:t>.........................................................</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Welcome &amp; Opening </a:t>
            </a:r>
            <a:r>
              <a:rPr lang="en-US" b="1" dirty="0">
                <a:latin typeface="Arial" pitchFamily="34" charset="0"/>
                <a:cs typeface="Arial" pitchFamily="34" charset="0"/>
              </a:rPr>
              <a:t>Prayer</a:t>
            </a:r>
            <a:r>
              <a:rPr lang="en-US" b="1" dirty="0" smtClean="0">
                <a:latin typeface="Arial" pitchFamily="34" charset="0"/>
                <a:cs typeface="Arial" pitchFamily="34" charset="0"/>
              </a:rPr>
              <a:t>………….…….</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Agenda/ Minutes …Adopted/Approved.........</a:t>
            </a:r>
          </a:p>
          <a:p>
            <a:pPr>
              <a:spcBef>
                <a:spcPct val="50000"/>
              </a:spcBef>
            </a:pPr>
            <a:r>
              <a:rPr lang="en-US" b="1" dirty="0" smtClean="0">
                <a:latin typeface="Arial" pitchFamily="34" charset="0"/>
                <a:cs typeface="Arial" pitchFamily="34" charset="0"/>
              </a:rPr>
              <a:t>Introductions &amp; Roster Review.................. </a:t>
            </a:r>
            <a:endParaRPr lang="en-US" b="1" dirty="0">
              <a:latin typeface="Arial" pitchFamily="34" charset="0"/>
              <a:cs typeface="Arial" pitchFamily="34" charset="0"/>
            </a:endParaRPr>
          </a:p>
          <a:p>
            <a:pPr>
              <a:spcBef>
                <a:spcPct val="50000"/>
              </a:spcBef>
            </a:pPr>
            <a:r>
              <a:rPr lang="en-US" b="1" dirty="0" smtClean="0">
                <a:latin typeface="Arial" pitchFamily="34" charset="0"/>
                <a:cs typeface="Arial" pitchFamily="34" charset="0"/>
              </a:rPr>
              <a:t>Historical  Review ……………….……….</a:t>
            </a:r>
          </a:p>
          <a:p>
            <a:pPr>
              <a:spcBef>
                <a:spcPct val="50000"/>
              </a:spcBef>
            </a:pPr>
            <a:r>
              <a:rPr lang="en-US" b="1" dirty="0" smtClean="0">
                <a:latin typeface="Arial" pitchFamily="34" charset="0"/>
                <a:cs typeface="Arial" pitchFamily="34" charset="0"/>
              </a:rPr>
              <a:t>Financial Status Report …………………... </a:t>
            </a:r>
          </a:p>
          <a:p>
            <a:pPr>
              <a:spcBef>
                <a:spcPct val="50000"/>
              </a:spcBef>
            </a:pPr>
            <a:r>
              <a:rPr lang="en-US" b="1" dirty="0" smtClean="0">
                <a:latin typeface="Arial" pitchFamily="34" charset="0"/>
                <a:cs typeface="Arial" pitchFamily="34" charset="0"/>
              </a:rPr>
              <a:t>Calendar Review ……………………………</a:t>
            </a:r>
          </a:p>
          <a:p>
            <a:pPr>
              <a:spcBef>
                <a:spcPct val="50000"/>
              </a:spcBef>
            </a:pPr>
            <a:r>
              <a:rPr lang="en-US" b="1" dirty="0" smtClean="0">
                <a:solidFill>
                  <a:prstClr val="black"/>
                </a:solidFill>
              </a:rPr>
              <a:t>Black History Month Program 201</a:t>
            </a:r>
            <a:r>
              <a:rPr lang="en-US" b="1" i="1" dirty="0" smtClean="0">
                <a:solidFill>
                  <a:prstClr val="black"/>
                </a:solidFill>
              </a:rPr>
              <a:t>5..…</a:t>
            </a:r>
            <a:r>
              <a:rPr lang="en-US" b="1" i="1" dirty="0" smtClean="0">
                <a:latin typeface="Arial" pitchFamily="34" charset="0"/>
                <a:cs typeface="Arial" pitchFamily="34" charset="0"/>
              </a:rPr>
              <a:t>....</a:t>
            </a:r>
          </a:p>
          <a:p>
            <a:pPr>
              <a:spcBef>
                <a:spcPct val="50000"/>
              </a:spcBef>
            </a:pPr>
            <a:r>
              <a:rPr lang="en-US" b="1" dirty="0" smtClean="0">
                <a:latin typeface="Arial" pitchFamily="34" charset="0"/>
                <a:cs typeface="Arial" pitchFamily="34" charset="0"/>
              </a:rPr>
              <a:t>Way Ahead (Next Meeting)………………….</a:t>
            </a:r>
          </a:p>
          <a:p>
            <a:pPr>
              <a:spcBef>
                <a:spcPct val="50000"/>
              </a:spcBef>
            </a:pPr>
            <a:r>
              <a:rPr lang="en-US" b="1" dirty="0" smtClean="0">
                <a:latin typeface="Arial" pitchFamily="34" charset="0"/>
                <a:cs typeface="Arial" pitchFamily="34" charset="0"/>
              </a:rPr>
              <a:t> Closing </a:t>
            </a:r>
            <a:r>
              <a:rPr lang="en-US" b="1" dirty="0">
                <a:latin typeface="Arial" pitchFamily="34" charset="0"/>
                <a:cs typeface="Arial" pitchFamily="34" charset="0"/>
              </a:rPr>
              <a:t>Prayer </a:t>
            </a:r>
            <a:r>
              <a:rPr lang="en-US" b="1" dirty="0" smtClean="0">
                <a:latin typeface="Arial" pitchFamily="34" charset="0"/>
                <a:cs typeface="Arial" pitchFamily="34" charset="0"/>
              </a:rPr>
              <a:t>...........................................</a:t>
            </a:r>
            <a:endParaRPr lang="en-US" b="1" dirty="0">
              <a:latin typeface="Arial" pitchFamily="34" charset="0"/>
              <a:cs typeface="Arial" pitchFamily="34" charset="0"/>
            </a:endParaRPr>
          </a:p>
        </p:txBody>
      </p:sp>
      <p:sp>
        <p:nvSpPr>
          <p:cNvPr id="8" name="TextBox 7"/>
          <p:cNvSpPr txBox="1"/>
          <p:nvPr/>
        </p:nvSpPr>
        <p:spPr>
          <a:xfrm>
            <a:off x="609600" y="0"/>
            <a:ext cx="7543800" cy="1477328"/>
          </a:xfrm>
          <a:prstGeom prst="rect">
            <a:avLst/>
          </a:prstGeom>
          <a:noFill/>
        </p:spPr>
        <p:txBody>
          <a:bodyPr wrap="square" rtlCol="0">
            <a:spAutoFit/>
          </a:bodyPr>
          <a:lstStyle/>
          <a:p>
            <a:endParaRPr lang="en-US" dirty="0" smtClean="0"/>
          </a:p>
          <a:p>
            <a:r>
              <a:rPr lang="en-US" dirty="0" smtClean="0"/>
              <a:t>	</a:t>
            </a:r>
            <a:r>
              <a:rPr lang="en-US" b="1" dirty="0" smtClean="0"/>
              <a:t>Community Service Organizations’ Quarterly Meeting</a:t>
            </a:r>
          </a:p>
          <a:p>
            <a:pPr algn="ctr"/>
            <a:r>
              <a:rPr lang="en-US" b="1" dirty="0" smtClean="0"/>
              <a:t>Richard Allen Cultural Center</a:t>
            </a:r>
          </a:p>
          <a:p>
            <a:pPr algn="ctr"/>
            <a:r>
              <a:rPr lang="en-US" b="1" dirty="0" smtClean="0"/>
              <a:t>Thursday, November 19, 2014</a:t>
            </a:r>
          </a:p>
          <a:p>
            <a:pPr algn="ctr"/>
            <a:r>
              <a:rPr lang="en-US" b="1" dirty="0" smtClean="0"/>
              <a:t> 6:30PM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7EB7D7F-45D4-4AF1-932A-7FFC4958DE8F}" type="datetime1">
              <a:rPr lang="en-US" smtClean="0"/>
              <a:pPr>
                <a:defRPr/>
              </a:pPr>
              <a:t>11/19/2014</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3</a:t>
            </a:fld>
            <a:endParaRPr lang="en-US" dirty="0"/>
          </a:p>
        </p:txBody>
      </p:sp>
      <p:sp>
        <p:nvSpPr>
          <p:cNvPr id="4" name="TextBox 3"/>
          <p:cNvSpPr txBox="1"/>
          <p:nvPr/>
        </p:nvSpPr>
        <p:spPr>
          <a:xfrm>
            <a:off x="685800" y="2133600"/>
            <a:ext cx="4191000" cy="2677656"/>
          </a:xfrm>
          <a:prstGeom prst="rect">
            <a:avLst/>
          </a:prstGeom>
          <a:noFill/>
        </p:spPr>
        <p:txBody>
          <a:bodyPr wrap="square" rtlCol="0">
            <a:spAutoFit/>
          </a:bodyPr>
          <a:lstStyle/>
          <a:p>
            <a:pPr>
              <a:buFont typeface="Arial" pitchFamily="34" charset="0"/>
              <a:buChar char="•"/>
            </a:pPr>
            <a:r>
              <a:rPr lang="en-US" sz="2800" dirty="0" smtClean="0"/>
              <a:t> Review and adopt meeting agenda…</a:t>
            </a:r>
          </a:p>
          <a:p>
            <a:pPr>
              <a:buFont typeface="Arial" pitchFamily="34" charset="0"/>
              <a:buChar char="•"/>
            </a:pPr>
            <a:endParaRPr lang="en-US" sz="2800" dirty="0" smtClean="0"/>
          </a:p>
          <a:p>
            <a:pPr>
              <a:buFont typeface="Arial" pitchFamily="34" charset="0"/>
              <a:buChar char="•"/>
            </a:pPr>
            <a:endParaRPr lang="en-US" sz="2800" dirty="0" smtClean="0"/>
          </a:p>
          <a:p>
            <a:pPr>
              <a:buFont typeface="Arial" pitchFamily="34" charset="0"/>
              <a:buChar char="•"/>
            </a:pPr>
            <a:r>
              <a:rPr lang="en-US" sz="2800" dirty="0" smtClean="0"/>
              <a:t> Review and approve minutes…</a:t>
            </a:r>
            <a:endParaRPr lang="en-US" sz="2800" dirty="0"/>
          </a:p>
        </p:txBody>
      </p:sp>
      <p:pic>
        <p:nvPicPr>
          <p:cNvPr id="18434" name="Picture 2" descr="http://misanthropology101.files.wordpress.com/2013/01/gavel.gif"/>
          <p:cNvPicPr>
            <a:picLocks noChangeAspect="1" noChangeArrowheads="1"/>
          </p:cNvPicPr>
          <p:nvPr/>
        </p:nvPicPr>
        <p:blipFill>
          <a:blip r:embed="rId2" cstate="print"/>
          <a:srcRect/>
          <a:stretch>
            <a:fillRect/>
          </a:stretch>
        </p:blipFill>
        <p:spPr bwMode="auto">
          <a:xfrm>
            <a:off x="4572000" y="1828800"/>
            <a:ext cx="3699526" cy="2990850"/>
          </a:xfrm>
          <a:prstGeom prst="rect">
            <a:avLst/>
          </a:prstGeom>
          <a:noFill/>
        </p:spPr>
      </p:pic>
      <p:sp>
        <p:nvSpPr>
          <p:cNvPr id="6" name="Rectangle 5"/>
          <p:cNvSpPr txBox="1">
            <a:spLocks noChangeArrowheads="1"/>
          </p:cNvSpPr>
          <p:nvPr/>
        </p:nvSpPr>
        <p:spPr bwMode="auto">
          <a:xfrm>
            <a:off x="609600" y="152400"/>
            <a:ext cx="8077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lvl="0" algn="ctr">
              <a:defRPr/>
            </a:pPr>
            <a:r>
              <a:rPr lang="en-US" sz="2400" b="1" u="sng" dirty="0" smtClean="0">
                <a:latin typeface="Arial" pitchFamily="34" charset="0"/>
                <a:cs typeface="Arial" pitchFamily="34" charset="0"/>
              </a:rPr>
              <a:t>PROCEDURAL</a:t>
            </a:r>
            <a:endParaRPr lang="en-US" sz="2000" b="1" u="sng" dirty="0" smtClean="0">
              <a:latin typeface="Arial" pitchFamily="34" charset="0"/>
              <a:cs typeface="Arial" pitchFamily="34" charset="0"/>
            </a:endParaRPr>
          </a:p>
          <a:p>
            <a:pPr lvl="0" algn="ctr">
              <a:defRPr/>
            </a:pPr>
            <a:endParaRPr lang="en-US" sz="2000" b="1" u="sng" dirty="0" smtClean="0">
              <a:latin typeface="Arial" pitchFamily="34" charset="0"/>
              <a:cs typeface="Arial" pitchFamily="34" charset="0"/>
            </a:endParaRPr>
          </a:p>
          <a:p>
            <a:pPr algn="ctr">
              <a:defRPr/>
            </a:pPr>
            <a:endParaRPr lang="en-US" sz="2000" b="1" dirty="0" smtClean="0">
              <a:latin typeface="Arial" pitchFamily="34" charset="0"/>
              <a:ea typeface="+mj-ea"/>
              <a:cs typeface="Arial" pitchFamily="34" charset="0"/>
            </a:endParaRPr>
          </a:p>
          <a:p>
            <a:pPr algn="ctr">
              <a:defRPr/>
            </a:pPr>
            <a:endParaRPr lang="en-US" sz="2000" b="1" dirty="0" smtClean="0">
              <a:latin typeface="Arial" pitchFamily="34" charset="0"/>
              <a:ea typeface="+mj-ea"/>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lang="en-US" sz="2000" b="1" u="sng" dirty="0" smtClean="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6B9209-0129-41D8-989A-B8F8A24EE69E}" type="datetime1">
              <a:rPr lang="en-US" smtClean="0"/>
              <a:pPr>
                <a:defRPr/>
              </a:pPr>
              <a:t>11/19/2014</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4</a:t>
            </a:fld>
            <a:endParaRPr lang="en-US" dirty="0"/>
          </a:p>
        </p:txBody>
      </p:sp>
      <p:graphicFrame>
        <p:nvGraphicFramePr>
          <p:cNvPr id="4" name="Table 3"/>
          <p:cNvGraphicFramePr>
            <a:graphicFrameLocks noGrp="1"/>
          </p:cNvGraphicFramePr>
          <p:nvPr/>
        </p:nvGraphicFramePr>
        <p:xfrm>
          <a:off x="457200" y="0"/>
          <a:ext cx="8458201" cy="7056120"/>
        </p:xfrm>
        <a:graphic>
          <a:graphicData uri="http://schemas.openxmlformats.org/drawingml/2006/table">
            <a:tbl>
              <a:tblPr firstRow="1" bandRow="1">
                <a:tableStyleId>{5C22544A-7EE6-4342-B048-85BDC9FD1C3A}</a:tableStyleId>
              </a:tblPr>
              <a:tblGrid>
                <a:gridCol w="2793534"/>
                <a:gridCol w="1784758"/>
                <a:gridCol w="2638338"/>
                <a:gridCol w="1241571"/>
              </a:tblGrid>
              <a:tr h="370840">
                <a:tc>
                  <a:txBody>
                    <a:bodyPr/>
                    <a:lstStyle/>
                    <a:p>
                      <a:pPr algn="ctr"/>
                      <a:r>
                        <a:rPr lang="en-US" dirty="0" smtClean="0"/>
                        <a:t>Organization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POC</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Email address</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Phone</a:t>
                      </a:r>
                      <a:endParaRPr lang="en-US" dirty="0"/>
                    </a:p>
                  </a:txBody>
                  <a:tcPr>
                    <a:lnB w="12700" cap="flat" cmpd="sng" algn="ctr">
                      <a:solidFill>
                        <a:schemeClr val="tx1"/>
                      </a:solidFill>
                      <a:prstDash val="solid"/>
                      <a:round/>
                      <a:headEnd type="none" w="med" len="med"/>
                      <a:tailEnd type="none" w="med" len="med"/>
                    </a:lnB>
                  </a:tcPr>
                </a:tc>
              </a:tr>
              <a:tr h="370840">
                <a:tc>
                  <a:txBody>
                    <a:bodyPr/>
                    <a:lstStyle/>
                    <a:p>
                      <a:r>
                        <a:rPr lang="en-US" sz="1400" b="1" dirty="0" smtClean="0"/>
                        <a:t>Art In Motion (AIM)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Joyce Williams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williams.joyce52@yahoo.com</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913-727-3085</a:t>
                      </a:r>
                    </a:p>
                    <a:p>
                      <a:r>
                        <a:rPr lang="en-US" sz="1400" b="1" dirty="0" smtClean="0"/>
                        <a:t>913-240-6527</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Alpha Kappa</a:t>
                      </a:r>
                      <a:r>
                        <a:rPr lang="en-US" sz="1400" b="1" baseline="0" dirty="0" smtClean="0"/>
                        <a:t> Alpha (AKA)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Rachel Inabinett</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3"/>
                        </a:rPr>
                        <a:t>vengeance4rdi@aol.com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913-775-1703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Alpha Phi Alpha  (APA)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Marion </a:t>
                      </a:r>
                      <a:r>
                        <a:rPr lang="en-US" sz="1400" b="1" dirty="0" err="1" smtClean="0"/>
                        <a:t>Wimberly</a:t>
                      </a:r>
                      <a:endParaRPr lang="en-US" sz="1400" b="1" dirty="0" smtClean="0"/>
                    </a:p>
                    <a:p>
                      <a:r>
                        <a:rPr lang="en-US" sz="1400" b="1" dirty="0" smtClean="0"/>
                        <a:t>Mike Law</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alpha4life@kc.rr.com</a:t>
                      </a:r>
                    </a:p>
                    <a:p>
                      <a:r>
                        <a:rPr lang="en-US" sz="1400" b="1" dirty="0" smtClean="0"/>
                        <a:t>mikelaw1906@gmail.com</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smtClean="0"/>
                    </a:p>
                    <a:p>
                      <a:r>
                        <a:rPr lang="en-US" sz="1400" b="1" dirty="0" smtClean="0"/>
                        <a:t>913-240-9111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Blacks In Government (BIG)</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Mary Nelson</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4"/>
                        </a:rPr>
                        <a:t>greaterkcbig@gmail.com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913-579-2031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Delta Sigma Theta (LAC)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err="1" smtClean="0"/>
                        <a:t>Kondra</a:t>
                      </a:r>
                      <a:r>
                        <a:rPr lang="en-US" sz="1400" b="1" baseline="0" dirty="0" smtClean="0"/>
                        <a:t> Gibson-Dingle</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5"/>
                        </a:rPr>
                        <a:t>kondragibson@yahoo.com</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 </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First City Riders </a:t>
                      </a:r>
                      <a:r>
                        <a:rPr lang="en-US" sz="1400" b="1" dirty="0" smtClean="0">
                          <a:solidFill>
                            <a:srgbClr val="FF0000"/>
                          </a:solidFill>
                        </a:rPr>
                        <a:t>(Inactive)</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Angie</a:t>
                      </a:r>
                      <a:r>
                        <a:rPr lang="en-US" sz="1400" b="1" baseline="0" dirty="0" smtClean="0"/>
                        <a:t> Thomas</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6"/>
                        </a:rPr>
                        <a:t>angiethomas817@kc.rr.com</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913-240-9561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Kappa Alpha Psi</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McFerrin McDonald</a:t>
                      </a:r>
                      <a:endParaRPr lang="en-US"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Kalkulus328@yahoo.com</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 254-368-5722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Les Novelettes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Michelle Dixon</a:t>
                      </a:r>
                    </a:p>
                    <a:p>
                      <a:r>
                        <a:rPr lang="en-US" sz="1400" b="1" dirty="0" smtClean="0"/>
                        <a:t>Joyce Jones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solidFill>
                            <a:schemeClr val="tx2">
                              <a:lumMod val="60000"/>
                              <a:lumOff val="40000"/>
                            </a:schemeClr>
                          </a:solidFill>
                        </a:rPr>
                        <a:t>mdixon1@kc.rr.com</a:t>
                      </a:r>
                    </a:p>
                    <a:p>
                      <a:r>
                        <a:rPr lang="en-US" sz="1400" b="1" dirty="0" smtClean="0">
                          <a:hlinkClick r:id="rId7"/>
                        </a:rPr>
                        <a:t>wjonesjr@kc.rr.com</a:t>
                      </a:r>
                      <a:r>
                        <a:rPr lang="en-US" sz="1400" b="1" dirty="0" smtClean="0"/>
                        <a:t>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913-683-9775</a:t>
                      </a:r>
                    </a:p>
                    <a:p>
                      <a:r>
                        <a:rPr lang="en-US" sz="1400" b="1" dirty="0" smtClean="0"/>
                        <a:t>913-683-9646</a:t>
                      </a:r>
                    </a:p>
                    <a:p>
                      <a:r>
                        <a:rPr lang="en-US" sz="1400" b="1" dirty="0" smtClean="0"/>
                        <a:t>(text her)</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0080">
                <a:tc>
                  <a:txBody>
                    <a:bodyPr/>
                    <a:lstStyle/>
                    <a:p>
                      <a:r>
                        <a:rPr lang="en-US" sz="1400" b="1" dirty="0" smtClean="0"/>
                        <a:t>Leavenworth Faith Communities</a:t>
                      </a:r>
                      <a:r>
                        <a:rPr lang="en-US" sz="1400" b="1" dirty="0" smtClean="0">
                          <a:latin typeface="+mn-lt"/>
                          <a:ea typeface="Calibri"/>
                        </a:rPr>
                        <a:t> First Missionary Baptist Church</a:t>
                      </a:r>
                      <a:endParaRPr lang="en-US" sz="1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rPr>
                        <a:t>Glimmer of Light Fellowship Ministries</a:t>
                      </a:r>
                      <a:endParaRPr lang="en-US" sz="1400" b="1" dirty="0" smtClean="0">
                        <a:latin typeface="+mn-lt"/>
                      </a:endParaRP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tabLst>
                          <a:tab pos="795338" algn="l"/>
                          <a:tab pos="1317625" algn="l"/>
                        </a:tabLst>
                      </a:pPr>
                      <a:r>
                        <a:rPr lang="en-US" sz="1400" b="1" dirty="0" smtClean="0"/>
                        <a:t>Bobbie Flucas</a:t>
                      </a:r>
                    </a:p>
                    <a:p>
                      <a:pPr>
                        <a:tabLst>
                          <a:tab pos="795338" algn="l"/>
                          <a:tab pos="1317625" algn="l"/>
                        </a:tabLst>
                      </a:pPr>
                      <a:r>
                        <a:rPr lang="en-US" sz="1400" b="1" dirty="0" smtClean="0"/>
                        <a:t>Rev. Joann Uitenham</a:t>
                      </a:r>
                    </a:p>
                    <a:p>
                      <a:pPr marL="0" marR="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endParaRPr lang="en-US" sz="1400" b="1" dirty="0" smtClean="0"/>
                    </a:p>
                    <a:p>
                      <a:pPr marL="0" marR="0" indent="0" algn="l" defTabSz="914400" rtl="0" eaLnBrk="1" fontAlgn="auto" latinLnBrk="0" hangingPunct="1">
                        <a:lnSpc>
                          <a:spcPct val="100000"/>
                        </a:lnSpc>
                        <a:spcBef>
                          <a:spcPts val="0"/>
                        </a:spcBef>
                        <a:spcAft>
                          <a:spcPts val="0"/>
                        </a:spcAft>
                        <a:buClrTx/>
                        <a:buSzTx/>
                        <a:buFontTx/>
                        <a:buNone/>
                        <a:tabLst>
                          <a:tab pos="795338" algn="l"/>
                          <a:tab pos="1317625" algn="l"/>
                        </a:tabLst>
                        <a:defRPr/>
                      </a:pPr>
                      <a:r>
                        <a:rPr lang="en-US" sz="1400" b="1" dirty="0" smtClean="0"/>
                        <a:t>Rev. Tony Majors</a:t>
                      </a:r>
                    </a:p>
                    <a:p>
                      <a:pPr>
                        <a:tabLst>
                          <a:tab pos="795338" algn="l"/>
                          <a:tab pos="1317625" algn="l"/>
                        </a:tabLst>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tabLst>
                          <a:tab pos="2292350" algn="l"/>
                        </a:tabLst>
                      </a:pPr>
                      <a:r>
                        <a:rPr lang="en-US" sz="1400" b="1" dirty="0" smtClean="0">
                          <a:hlinkClick r:id="rId8"/>
                        </a:rPr>
                        <a:t>peaches.flucas686@gmail.com</a:t>
                      </a:r>
                      <a:r>
                        <a:rPr lang="en-US" sz="1400" b="1" baseline="0" dirty="0" smtClean="0"/>
                        <a:t> </a:t>
                      </a:r>
                      <a:r>
                        <a:rPr lang="en-US" sz="1400" b="1" baseline="0" dirty="0" smtClean="0">
                          <a:hlinkClick r:id="rId9"/>
                        </a:rPr>
                        <a:t>Joann.Uitenham@us.army.mil</a:t>
                      </a:r>
                      <a:endParaRPr lang="en-US" sz="1400" b="1" baseline="0" dirty="0" smtClean="0"/>
                    </a:p>
                    <a:p>
                      <a:pPr marL="0" marR="0" indent="0" algn="l" defTabSz="914400" rtl="0" eaLnBrk="1" fontAlgn="auto" latinLnBrk="0" hangingPunct="1">
                        <a:lnSpc>
                          <a:spcPct val="100000"/>
                        </a:lnSpc>
                        <a:spcBef>
                          <a:spcPts val="0"/>
                        </a:spcBef>
                        <a:spcAft>
                          <a:spcPts val="0"/>
                        </a:spcAft>
                        <a:buClrTx/>
                        <a:buSzTx/>
                        <a:buFontTx/>
                        <a:buNone/>
                        <a:tabLst>
                          <a:tab pos="2292350" algn="l"/>
                        </a:tabLst>
                        <a:defRPr/>
                      </a:pPr>
                      <a:endParaRPr lang="en-US" sz="1400" b="1" dirty="0" smtClean="0">
                        <a:latin typeface="+mn-lt"/>
                        <a:ea typeface="Calibri"/>
                        <a:hlinkClick r:id="rId10"/>
                      </a:endParaRPr>
                    </a:p>
                    <a:p>
                      <a:pPr marL="0" marR="0" indent="0" algn="l" defTabSz="914400" rtl="0" eaLnBrk="1" fontAlgn="auto" latinLnBrk="0" hangingPunct="1">
                        <a:lnSpc>
                          <a:spcPct val="100000"/>
                        </a:lnSpc>
                        <a:spcBef>
                          <a:spcPts val="0"/>
                        </a:spcBef>
                        <a:spcAft>
                          <a:spcPts val="0"/>
                        </a:spcAft>
                        <a:buClrTx/>
                        <a:buSzTx/>
                        <a:buFontTx/>
                        <a:buNone/>
                        <a:tabLst>
                          <a:tab pos="2292350" algn="l"/>
                        </a:tabLst>
                        <a:defRPr/>
                      </a:pPr>
                      <a:r>
                        <a:rPr lang="en-US" sz="1400" b="1" dirty="0" smtClean="0">
                          <a:latin typeface="+mn-lt"/>
                          <a:ea typeface="Calibri"/>
                          <a:hlinkClick r:id="rId10"/>
                        </a:rPr>
                        <a:t>tony.j.majors.civ@mail.mil</a:t>
                      </a:r>
                      <a:endParaRPr lang="en-US" sz="1400" b="1" dirty="0" smtClean="0">
                        <a:latin typeface="+mn-lt"/>
                        <a:ea typeface="Calibri"/>
                      </a:endParaRPr>
                    </a:p>
                    <a:p>
                      <a:pPr>
                        <a:tabLst>
                          <a:tab pos="2292350" algn="l"/>
                        </a:tabLst>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913-651-2537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913-775-0849</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580-917-7331</a:t>
                      </a:r>
                      <a:endParaRPr lang="en-US" sz="14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8160">
                <a:tc>
                  <a:txBody>
                    <a:bodyPr/>
                    <a:lstStyle/>
                    <a:p>
                      <a:r>
                        <a:rPr lang="en-US" sz="1400" b="1" dirty="0" smtClean="0"/>
                        <a:t>Mt Olive Lodge </a:t>
                      </a:r>
                      <a:r>
                        <a:rPr lang="en-US" sz="1400" b="1" baseline="0" dirty="0" smtClean="0"/>
                        <a:t>#3</a:t>
                      </a:r>
                    </a:p>
                    <a:p>
                      <a:r>
                        <a:rPr lang="en-US" sz="1400" b="1" baseline="0" dirty="0" smtClean="0"/>
                        <a:t>( </a:t>
                      </a:r>
                      <a:r>
                        <a:rPr lang="en-US" sz="1400" b="1" dirty="0" smtClean="0"/>
                        <a:t>Prince Hall Masons)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Walter McCullum</a:t>
                      </a:r>
                    </a:p>
                    <a:p>
                      <a:r>
                        <a:rPr lang="en-US" sz="1400" b="1" dirty="0" smtClean="0"/>
                        <a:t>Johnnie Wade  (Sec)</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Wmccullum@stjoewireless.com</a:t>
                      </a:r>
                    </a:p>
                    <a:p>
                      <a:r>
                        <a:rPr lang="en-US" sz="1400" b="1" dirty="0" smtClean="0">
                          <a:hlinkClick r:id="rId11"/>
                        </a:rPr>
                        <a:t>pmwade32@yahoo.com</a:t>
                      </a:r>
                      <a:endParaRPr lang="en-US" sz="1400" b="1" dirty="0" smtClean="0"/>
                    </a:p>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913-683-4675</a:t>
                      </a:r>
                    </a:p>
                    <a:p>
                      <a:r>
                        <a:rPr lang="en-US" sz="1400" b="1" dirty="0" smtClean="0"/>
                        <a:t>407-902-4731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NAACP</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Joe Clark</a:t>
                      </a:r>
                    </a:p>
                    <a:p>
                      <a:r>
                        <a:rPr lang="en-US" sz="1400" b="1" dirty="0" smtClean="0"/>
                        <a:t>Wilbur</a:t>
                      </a:r>
                      <a:r>
                        <a:rPr lang="en-US" sz="1400" b="1" baseline="0" dirty="0" smtClean="0"/>
                        <a:t> Ferguson</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hlinkClick r:id="rId12"/>
                        </a:rPr>
                        <a:t>joseph.clark@sbcglobal.net</a:t>
                      </a:r>
                      <a:r>
                        <a:rPr lang="en-US" sz="1400" b="1" dirty="0" smtClean="0"/>
                        <a:t> </a:t>
                      </a:r>
                    </a:p>
                    <a:p>
                      <a:r>
                        <a:rPr lang="en-US" sz="1400" b="1" dirty="0" smtClean="0">
                          <a:hlinkClick r:id="rId13"/>
                        </a:rPr>
                        <a:t>wilbur@kc.rr.com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913-680-8384</a:t>
                      </a:r>
                    </a:p>
                    <a:p>
                      <a:r>
                        <a:rPr lang="en-US" sz="1400" b="1" dirty="0" smtClean="0"/>
                        <a:t>913-306-1823</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28600"/>
          <a:ext cx="8493895" cy="5547360"/>
        </p:xfrm>
        <a:graphic>
          <a:graphicData uri="http://schemas.openxmlformats.org/drawingml/2006/table">
            <a:tbl>
              <a:tblPr firstRow="1" bandRow="1">
                <a:tableStyleId>{5C22544A-7EE6-4342-B048-85BDC9FD1C3A}</a:tableStyleId>
              </a:tblPr>
              <a:tblGrid>
                <a:gridCol w="2794000"/>
                <a:gridCol w="1854200"/>
                <a:gridCol w="2590800"/>
                <a:gridCol w="1254895"/>
              </a:tblGrid>
              <a:tr h="370840">
                <a:tc>
                  <a:txBody>
                    <a:bodyPr/>
                    <a:lstStyle/>
                    <a:p>
                      <a:pPr algn="ctr"/>
                      <a:r>
                        <a:rPr lang="en-US" dirty="0" smtClean="0"/>
                        <a:t>Organization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POC</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Email address</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Phone</a:t>
                      </a:r>
                      <a:endParaRPr lang="en-US" dirty="0"/>
                    </a:p>
                  </a:txBody>
                  <a:tcPr>
                    <a:lnB w="12700" cap="flat" cmpd="sng" algn="ctr">
                      <a:solidFill>
                        <a:schemeClr val="tx1"/>
                      </a:solidFill>
                      <a:prstDash val="solid"/>
                      <a:round/>
                      <a:headEnd type="none" w="med" len="med"/>
                      <a:tailEnd type="none" w="med" len="med"/>
                    </a:lnB>
                  </a:tcPr>
                </a:tc>
              </a:tr>
              <a:tr h="370840">
                <a:tc>
                  <a:txBody>
                    <a:bodyPr/>
                    <a:lstStyle/>
                    <a:p>
                      <a:r>
                        <a:rPr lang="en-US" sz="1400" b="1" dirty="0" smtClean="0"/>
                        <a:t>OES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Louise</a:t>
                      </a:r>
                      <a:r>
                        <a:rPr lang="en-US" sz="1400" b="1" baseline="0" dirty="0" smtClean="0"/>
                        <a:t> </a:t>
                      </a:r>
                      <a:r>
                        <a:rPr lang="en-US" sz="1400" b="1" dirty="0" smtClean="0"/>
                        <a:t>Turner, WM</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Kimberly </a:t>
                      </a:r>
                      <a:r>
                        <a:rPr lang="en-US" sz="1400" b="1" baseline="0" dirty="0" smtClean="0"/>
                        <a:t>Reese (Sec</a:t>
                      </a:r>
                      <a:r>
                        <a:rPr lang="en-US" sz="1400" b="1" baseline="0" dirty="0" smtClean="0"/>
                        <a:t>)</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misslou1@sbcglobal.net</a:t>
                      </a:r>
                      <a:r>
                        <a:rPr lang="en-US" sz="1400" b="1"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913-306-6497</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850-284-7121</a:t>
                      </a:r>
                      <a:endParaRPr lang="en-US" sz="1400" b="1" dirty="0" smtClean="0"/>
                    </a:p>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Omega Psi Phi  (OII)</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Cyrus Russ, Basileus</a:t>
                      </a:r>
                    </a:p>
                    <a:p>
                      <a:r>
                        <a:rPr lang="en-US" sz="1400" b="1" dirty="0" smtClean="0"/>
                        <a:t>Walter Williams</a:t>
                      </a:r>
                    </a:p>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ckrdpg94@gmail.com</a:t>
                      </a:r>
                    </a:p>
                    <a:p>
                      <a:r>
                        <a:rPr lang="en-US" sz="1400" b="1" dirty="0" smtClean="0"/>
                        <a:t>wwilli3525@aol.com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337-540-3453</a:t>
                      </a:r>
                    </a:p>
                    <a:p>
                      <a:r>
                        <a:rPr lang="en-US" sz="1400" b="1" dirty="0" smtClean="0"/>
                        <a:t>913-547-2550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000">
                <a:tc>
                  <a:txBody>
                    <a:bodyPr/>
                    <a:lstStyle/>
                    <a:p>
                      <a:r>
                        <a:rPr lang="en-US" sz="1400" b="1" dirty="0" smtClean="0"/>
                        <a:t>Phi Beta Sigma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err="1" smtClean="0">
                          <a:latin typeface="+mn-lt"/>
                          <a:ea typeface="Times New Roman"/>
                          <a:cs typeface="Arial"/>
                        </a:rPr>
                        <a:t>Torrin</a:t>
                      </a:r>
                      <a:r>
                        <a:rPr lang="en-US" sz="1400" b="1" dirty="0" smtClean="0">
                          <a:latin typeface="+mn-lt"/>
                          <a:ea typeface="Times New Roman"/>
                          <a:cs typeface="Arial"/>
                        </a:rPr>
                        <a:t> Hamilton</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gainincrease@gmail.com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910-273-0841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Richard</a:t>
                      </a:r>
                      <a:r>
                        <a:rPr lang="en-US" sz="1400" b="1" baseline="0" dirty="0" smtClean="0"/>
                        <a:t> Allen Cultural  Center and Museum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Edna Wagner</a:t>
                      </a:r>
                      <a:endParaRPr lang="en-US" sz="1400" b="1" baseline="0" dirty="0" smtClean="0"/>
                    </a:p>
                    <a:p>
                      <a:r>
                        <a:rPr lang="en-US" sz="1400" b="1" baseline="0" dirty="0" smtClean="0"/>
                        <a:t>Rik E Jackson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cajunwoman1118@hotmail.com</a:t>
                      </a:r>
                    </a:p>
                    <a:p>
                      <a:r>
                        <a:rPr lang="en-US" sz="1400" b="1" dirty="0" smtClean="0"/>
                        <a:t>Richard.e.jackson.civ@mail.mil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703-203-0153</a:t>
                      </a:r>
                    </a:p>
                    <a:p>
                      <a:r>
                        <a:rPr lang="en-US" sz="1400" b="1" dirty="0" smtClean="0"/>
                        <a:t>913-240-5359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4360">
                <a:tc>
                  <a:txBody>
                    <a:bodyPr/>
                    <a:lstStyle/>
                    <a:p>
                      <a:r>
                        <a:rPr lang="en-US" sz="1400" b="1" dirty="0" smtClean="0"/>
                        <a:t>ROCKS, Inc.</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POC  TBD</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Sigma Gamma Rho</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FF0000"/>
                          </a:solidFill>
                        </a:rPr>
                        <a:t>POC  TBD</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The Socialite Club</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Louise Turner</a:t>
                      </a:r>
                    </a:p>
                    <a:p>
                      <a:r>
                        <a:rPr lang="en-US" sz="1400" b="1" dirty="0" smtClean="0"/>
                        <a:t> Cheryl Mills (Sec)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misslou1@sbcglobal.net</a:t>
                      </a:r>
                      <a:r>
                        <a:rPr lang="en-US" sz="1400" b="1" dirty="0" smtClean="0"/>
                        <a:t> </a:t>
                      </a:r>
                    </a:p>
                    <a:p>
                      <a:r>
                        <a:rPr lang="en-US" sz="1400" b="1" dirty="0" smtClean="0">
                          <a:hlinkClick r:id="rId3"/>
                        </a:rPr>
                        <a:t>vmills@kc.rr.com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913-306-6497</a:t>
                      </a:r>
                    </a:p>
                    <a:p>
                      <a:r>
                        <a:rPr lang="en-US" sz="1400" b="1" dirty="0" smtClean="0"/>
                        <a:t>913-269-8738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Zeta Phi Beta</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Stephanie Jackson</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 smj102202@yahoo.com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706-718-5558</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VFW Post 12003</a:t>
                      </a:r>
                    </a:p>
                    <a:p>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Felix Sanchez</a:t>
                      </a:r>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 </a:t>
                      </a:r>
                      <a:r>
                        <a:rPr lang="en-US" sz="1400" b="1" u="sng" kern="1200" dirty="0" smtClean="0">
                          <a:solidFill>
                            <a:srgbClr val="0000FF"/>
                          </a:solidFill>
                          <a:latin typeface="+mn-lt"/>
                          <a:ea typeface="Calibri"/>
                          <a:cs typeface="+mn-cs"/>
                          <a:hlinkClick r:id="rId4"/>
                        </a:rPr>
                        <a:t>Fsanchez1@kc.rr.com</a:t>
                      </a:r>
                      <a:endParaRPr lang="en-US" sz="1400" b="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316-253-1050</a:t>
                      </a:r>
                      <a:endParaRPr lang="en-US" sz="1400" b="1" dirty="0" smtClean="0"/>
                    </a:p>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Date Placeholder 2"/>
          <p:cNvSpPr>
            <a:spLocks noGrp="1"/>
          </p:cNvSpPr>
          <p:nvPr>
            <p:ph type="dt" sz="half" idx="10"/>
          </p:nvPr>
        </p:nvSpPr>
        <p:spPr/>
        <p:txBody>
          <a:bodyPr/>
          <a:lstStyle/>
          <a:p>
            <a:fld id="{33577825-636B-46E1-B4B1-97AC5F533CB7}" type="datetime1">
              <a:rPr lang="en-US" smtClean="0"/>
              <a:pPr/>
              <a:t>11/19/2014</a:t>
            </a:fld>
            <a:endParaRPr lang="en-US"/>
          </a:p>
        </p:txBody>
      </p:sp>
      <p:sp>
        <p:nvSpPr>
          <p:cNvPr id="5" name="Slide Number Placeholder 4"/>
          <p:cNvSpPr>
            <a:spLocks noGrp="1"/>
          </p:cNvSpPr>
          <p:nvPr>
            <p:ph type="sldNum" sz="quarter" idx="12"/>
          </p:nvPr>
        </p:nvSpPr>
        <p:spPr/>
        <p:txBody>
          <a:bodyPr/>
          <a:lstStyle/>
          <a:p>
            <a:fld id="{C8F02F1A-734A-4142-9B61-F24975C0F018}"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59BDE0-EAC8-4B9D-818E-0227445D0E02}" type="datetime1">
              <a:rPr lang="en-US" smtClean="0"/>
              <a:pPr>
                <a:defRPr/>
              </a:pPr>
              <a:t>11/19/2014</a:t>
            </a:fld>
            <a:endParaRPr lang="en-US" dirty="0"/>
          </a:p>
        </p:txBody>
      </p:sp>
      <p:sp>
        <p:nvSpPr>
          <p:cNvPr id="3" name="Slide Number Placeholder 2"/>
          <p:cNvSpPr>
            <a:spLocks noGrp="1"/>
          </p:cNvSpPr>
          <p:nvPr>
            <p:ph type="sldNum" sz="quarter" idx="12"/>
          </p:nvPr>
        </p:nvSpPr>
        <p:spPr/>
        <p:txBody>
          <a:bodyPr/>
          <a:lstStyle/>
          <a:p>
            <a:pPr>
              <a:defRPr/>
            </a:pPr>
            <a:fld id="{50DD9A64-E31A-413D-A05B-7D84D0371475}" type="slidenum">
              <a:rPr lang="en-US" smtClean="0"/>
              <a:pPr>
                <a:defRPr/>
              </a:pPr>
              <a:t>6</a:t>
            </a:fld>
            <a:endParaRPr lang="en-US" dirty="0"/>
          </a:p>
        </p:txBody>
      </p:sp>
      <p:graphicFrame>
        <p:nvGraphicFramePr>
          <p:cNvPr id="4" name="Table 3"/>
          <p:cNvGraphicFramePr>
            <a:graphicFrameLocks noGrp="1"/>
          </p:cNvGraphicFramePr>
          <p:nvPr/>
        </p:nvGraphicFramePr>
        <p:xfrm>
          <a:off x="304800" y="228600"/>
          <a:ext cx="8493895" cy="4699000"/>
        </p:xfrm>
        <a:graphic>
          <a:graphicData uri="http://schemas.openxmlformats.org/drawingml/2006/table">
            <a:tbl>
              <a:tblPr firstRow="1" bandRow="1">
                <a:tableStyleId>{5C22544A-7EE6-4342-B048-85BDC9FD1C3A}</a:tableStyleId>
              </a:tblPr>
              <a:tblGrid>
                <a:gridCol w="2794000"/>
                <a:gridCol w="1854200"/>
                <a:gridCol w="2514600"/>
                <a:gridCol w="1331095"/>
              </a:tblGrid>
              <a:tr h="370840">
                <a:tc>
                  <a:txBody>
                    <a:bodyPr/>
                    <a:lstStyle/>
                    <a:p>
                      <a:pPr algn="ctr"/>
                      <a:r>
                        <a:rPr lang="en-US" dirty="0" smtClean="0"/>
                        <a:t>Organization</a:t>
                      </a: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POC</a:t>
                      </a:r>
                      <a:endParaRPr lang="en-US" dirty="0"/>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tcPr>
                </a:tc>
                <a:tc>
                  <a:txBody>
                    <a:bodyPr/>
                    <a:lstStyle/>
                    <a:p>
                      <a:pPr algn="ctr"/>
                      <a:r>
                        <a:rPr lang="en-US" dirty="0" smtClean="0"/>
                        <a:t>Phone</a:t>
                      </a:r>
                      <a:endParaRPr lang="en-US" dirty="0"/>
                    </a:p>
                  </a:txBody>
                  <a:tcPr>
                    <a:lnB w="12700" cap="flat" cmpd="sng" algn="ctr">
                      <a:solidFill>
                        <a:schemeClr val="tx1"/>
                      </a:solidFill>
                      <a:prstDash val="solid"/>
                      <a:round/>
                      <a:headEnd type="none" w="med" len="med"/>
                      <a:tailEnd type="none" w="med" len="med"/>
                    </a:lnB>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VFW  Post 56 </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Dallas Eubanks, President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Dallas.l.eubanks@gmail.com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913-684-4566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000">
                <a:tc>
                  <a:txBody>
                    <a:bodyPr/>
                    <a:lstStyle/>
                    <a:p>
                      <a:r>
                        <a:rPr lang="en-US" sz="1400" b="1" dirty="0" err="1" smtClean="0"/>
                        <a:t>Bonafide</a:t>
                      </a:r>
                      <a:r>
                        <a:rPr lang="en-US" sz="1400" b="1" dirty="0" smtClean="0"/>
                        <a:t> Women of God</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latin typeface="+mn-lt"/>
                        </a:rPr>
                        <a:t>Rozann Clayton</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Rozann.Clayton@va.gov</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913-306-3028</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 President</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latin typeface="+mn-lt"/>
                        </a:rPr>
                        <a:t>Ron Coaxum</a:t>
                      </a: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rcoaxum@kc.rr.com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913-240-1908</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 Vice President</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baseline="0" dirty="0" smtClean="0"/>
                        <a:t>Richard Jackson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Richard.e.jackson.civ@mail.mil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913-240-5359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4360">
                <a:tc>
                  <a:txBody>
                    <a:bodyPr/>
                    <a:lstStyle/>
                    <a:p>
                      <a:r>
                        <a:rPr lang="en-US" sz="1400" b="1" dirty="0" smtClean="0"/>
                        <a:t>CSO Treasurer</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Rachel Inabinett</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hlinkClick r:id="rId2"/>
                        </a:rPr>
                        <a:t>vengeance4rdi@aol.com</a:t>
                      </a:r>
                      <a:endParaRPr lang="en-US" sz="1400" b="1" dirty="0" smtClean="0"/>
                    </a:p>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913-775-1703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a:t>
                      </a:r>
                      <a:r>
                        <a:rPr lang="en-US" sz="1400" b="1" baseline="0" dirty="0" smtClean="0"/>
                        <a:t> Secretary</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Laura Coaxum</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lcoaxum@kc.rr.com</a:t>
                      </a:r>
                    </a:p>
                    <a:p>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a:t>
                      </a:r>
                      <a:r>
                        <a:rPr lang="en-US" sz="1400" b="1" baseline="0" dirty="0" smtClean="0"/>
                        <a:t> Information Officers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Rachel Inabinett</a:t>
                      </a:r>
                    </a:p>
                    <a:p>
                      <a:r>
                        <a:rPr lang="en-US" sz="1400" b="1" dirty="0" smtClean="0"/>
                        <a:t>Ann Moss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hlinkClick r:id="rId2"/>
                        </a:rPr>
                        <a:t>vengeance4rdi@aol.com</a:t>
                      </a:r>
                      <a:endParaRPr lang="en-US" sz="1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a:t>
                      </a:r>
                      <a:r>
                        <a:rPr lang="en-US" sz="1400" b="1" dirty="0" smtClean="0">
                          <a:hlinkClick r:id="rId3"/>
                        </a:rPr>
                        <a:t>annsmoss@hotmail.com</a:t>
                      </a:r>
                      <a:endParaRPr lang="en-US" sz="14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913-775-1703</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 913-704-8494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 Chaplain</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Rev. Joann Uitenham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baseline="0" dirty="0" smtClean="0">
                          <a:hlinkClick r:id="rId4"/>
                        </a:rPr>
                        <a:t>Joann.Uitenham@us.army.mil</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913-775-0849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400" b="1" dirty="0" smtClean="0"/>
                        <a:t>CSO </a:t>
                      </a:r>
                      <a:r>
                        <a:rPr lang="en-US" sz="1400" b="1" dirty="0" smtClean="0"/>
                        <a:t>Caterer/Decorator</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Debbie</a:t>
                      </a:r>
                      <a:r>
                        <a:rPr lang="en-US" sz="1400" b="1" baseline="0" dirty="0" smtClean="0"/>
                        <a:t> Pixley-Clark</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dpdance4life@gmail.com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t>913-306-4072</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1160">
                <a:tc>
                  <a:txBody>
                    <a:bodyPr/>
                    <a:lstStyle/>
                    <a:p>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pPr>
              <a:defRPr/>
            </a:pPr>
            <a:fld id="{03577ADF-C830-466A-98EF-FF5041016353}" type="datetime1">
              <a:rPr lang="en-US"/>
              <a:pPr>
                <a:defRPr/>
              </a:pPr>
              <a:t>11/19/2014</a:t>
            </a:fld>
            <a:endParaRPr lang="en-US" dirty="0"/>
          </a:p>
        </p:txBody>
      </p:sp>
      <p:sp>
        <p:nvSpPr>
          <p:cNvPr id="9" name="Slide Number Placeholder 5"/>
          <p:cNvSpPr>
            <a:spLocks noGrp="1"/>
          </p:cNvSpPr>
          <p:nvPr>
            <p:ph type="sldNum" sz="quarter" idx="12"/>
          </p:nvPr>
        </p:nvSpPr>
        <p:spPr/>
        <p:txBody>
          <a:bodyPr/>
          <a:lstStyle/>
          <a:p>
            <a:pPr>
              <a:defRPr/>
            </a:pPr>
            <a:fld id="{040483F9-4613-4C0F-849E-87ADC9C754C2}" type="slidenum">
              <a:rPr lang="en-US"/>
              <a:pPr>
                <a:defRPr/>
              </a:pPr>
              <a:t>7</a:t>
            </a:fld>
            <a:endParaRPr lang="en-US" dirty="0"/>
          </a:p>
        </p:txBody>
      </p:sp>
      <p:sp>
        <p:nvSpPr>
          <p:cNvPr id="4" name="TextBox 3"/>
          <p:cNvSpPr txBox="1"/>
          <p:nvPr/>
        </p:nvSpPr>
        <p:spPr>
          <a:xfrm>
            <a:off x="152400" y="0"/>
            <a:ext cx="3097213" cy="1098550"/>
          </a:xfrm>
          <a:prstGeom prst="rect">
            <a:avLst/>
          </a:prstGeom>
          <a:noFill/>
          <a:effectLst>
            <a:outerShdw blurRad="50800" dist="50800" dir="5400000" algn="ctr" rotWithShape="0">
              <a:schemeClr val="bg1">
                <a:lumMod val="85000"/>
              </a:schemeClr>
            </a:outerShdw>
          </a:effectLst>
        </p:spPr>
        <p:txBody>
          <a:bodyPr>
            <a:spAutoFit/>
          </a:bodyPr>
          <a:lstStyle/>
          <a:p>
            <a:pPr>
              <a:defRPr/>
            </a:pPr>
            <a:r>
              <a:rPr lang="en-US" sz="6600" dirty="0">
                <a:latin typeface="Bodoni MT Black" pitchFamily="18" charset="0"/>
              </a:rPr>
              <a:t> </a:t>
            </a:r>
            <a:endParaRPr lang="en-US" sz="1100" dirty="0">
              <a:latin typeface="Bodoni MT Black" pitchFamily="18" charset="0"/>
            </a:endParaRPr>
          </a:p>
        </p:txBody>
      </p:sp>
      <p:sp>
        <p:nvSpPr>
          <p:cNvPr id="5" name="Rectangle 4"/>
          <p:cNvSpPr/>
          <p:nvPr/>
        </p:nvSpPr>
        <p:spPr>
          <a:xfrm>
            <a:off x="228600" y="990600"/>
            <a:ext cx="2438400" cy="338138"/>
          </a:xfrm>
          <a:prstGeom prst="rect">
            <a:avLst/>
          </a:prstGeom>
          <a:effectLst>
            <a:outerShdw blurRad="50800" dist="50800" dir="5400000" algn="ctr" rotWithShape="0">
              <a:schemeClr val="bg1">
                <a:lumMod val="85000"/>
              </a:schemeClr>
            </a:outerShdw>
          </a:effectLst>
        </p:spPr>
        <p:txBody>
          <a:bodyPr>
            <a:spAutoFit/>
          </a:bodyPr>
          <a:lstStyle/>
          <a:p>
            <a:pPr algn="ctr">
              <a:defRPr/>
            </a:pPr>
            <a:r>
              <a:rPr lang="en-US" sz="1600" b="1" dirty="0">
                <a:latin typeface="Bodoni MT Black" pitchFamily="18" charset="0"/>
              </a:rPr>
              <a:t> </a:t>
            </a:r>
            <a:endParaRPr lang="en-US" sz="1600" b="1" dirty="0">
              <a:latin typeface="Calibri" pitchFamily="34" charset="0"/>
            </a:endParaRPr>
          </a:p>
        </p:txBody>
      </p:sp>
      <p:sp>
        <p:nvSpPr>
          <p:cNvPr id="18436" name="Rectangle 5"/>
          <p:cNvSpPr>
            <a:spLocks noGrp="1" noChangeArrowheads="1"/>
          </p:cNvSpPr>
          <p:nvPr>
            <p:ph type="title"/>
          </p:nvPr>
        </p:nvSpPr>
        <p:spPr>
          <a:xfrm>
            <a:off x="2438400" y="304800"/>
            <a:ext cx="4191000" cy="381000"/>
          </a:xfrm>
        </p:spPr>
        <p:txBody>
          <a:bodyPr/>
          <a:lstStyle/>
          <a:p>
            <a:pPr eaLnBrk="1" hangingPunct="1"/>
            <a:r>
              <a:rPr lang="en-US" sz="2400" b="1" u="sng" dirty="0" smtClean="0">
                <a:latin typeface="Arial" pitchFamily="34" charset="0"/>
                <a:cs typeface="Arial" pitchFamily="34" charset="0"/>
              </a:rPr>
              <a:t>HISTORICAL REVIEW</a:t>
            </a:r>
          </a:p>
        </p:txBody>
      </p:sp>
      <p:sp>
        <p:nvSpPr>
          <p:cNvPr id="18437" name="Text Box 6"/>
          <p:cNvSpPr txBox="1">
            <a:spLocks noChangeArrowheads="1"/>
          </p:cNvSpPr>
          <p:nvPr/>
        </p:nvSpPr>
        <p:spPr bwMode="auto">
          <a:xfrm>
            <a:off x="381000" y="620113"/>
            <a:ext cx="8610600" cy="5459956"/>
          </a:xfrm>
          <a:prstGeom prst="rect">
            <a:avLst/>
          </a:prstGeom>
          <a:noFill/>
          <a:ln w="9525">
            <a:noFill/>
            <a:miter lim="800000"/>
            <a:headEnd/>
            <a:tailEnd/>
          </a:ln>
        </p:spPr>
        <p:txBody>
          <a:bodyPr wrap="square">
            <a:spAutoFit/>
          </a:bodyPr>
          <a:lstStyle/>
          <a:p>
            <a:pPr>
              <a:spcBef>
                <a:spcPct val="20000"/>
              </a:spcBef>
            </a:pPr>
            <a:r>
              <a:rPr lang="en-US" sz="1400" b="1" dirty="0" smtClean="0">
                <a:latin typeface="Arial" pitchFamily="34" charset="0"/>
                <a:cs typeface="Arial" pitchFamily="34" charset="0"/>
              </a:rPr>
              <a:t>Vision was conceptualized in 2008 to have CSOs come together twice a year for welcome and farewell events to celebrate accomplishments and to show appreciation for one another’s efforts at a community-wide cookout.  Fourteen organizations were invited to participate.  Costs for the community-wide cookout were to be shared by all organizations.</a:t>
            </a:r>
            <a:r>
              <a:rPr lang="en-US" sz="1400" b="1" dirty="0" smtClean="0">
                <a:solidFill>
                  <a:srgbClr val="FF0000"/>
                </a:solidFill>
                <a:latin typeface="Arial" pitchFamily="34" charset="0"/>
                <a:cs typeface="Arial" pitchFamily="34" charset="0"/>
              </a:rPr>
              <a:t>  This resulted in...</a:t>
            </a:r>
          </a:p>
          <a:p>
            <a:pPr>
              <a:spcBef>
                <a:spcPct val="20000"/>
              </a:spcBef>
              <a:buFont typeface="Arial" pitchFamily="34" charset="0"/>
              <a:buChar char="•"/>
            </a:pPr>
            <a:r>
              <a:rPr lang="en-US" sz="1200" b="1" dirty="0" smtClean="0">
                <a:latin typeface="Arial" pitchFamily="34" charset="0"/>
                <a:cs typeface="Arial" pitchFamily="34" charset="0"/>
              </a:rPr>
              <a:t>1</a:t>
            </a:r>
            <a:r>
              <a:rPr lang="en-US" sz="1200" b="1" baseline="30000" dirty="0" smtClean="0">
                <a:latin typeface="Arial" pitchFamily="34" charset="0"/>
                <a:cs typeface="Arial" pitchFamily="34" charset="0"/>
              </a:rPr>
              <a:t>st</a:t>
            </a:r>
            <a:r>
              <a:rPr lang="en-US" sz="1200" b="1" dirty="0" smtClean="0">
                <a:latin typeface="Arial" pitchFamily="34" charset="0"/>
                <a:cs typeface="Arial" pitchFamily="34" charset="0"/>
              </a:rPr>
              <a:t> Event was a Cookout in June 2008 @ </a:t>
            </a:r>
            <a:r>
              <a:rPr lang="en-US" sz="1200" b="1" dirty="0" err="1" smtClean="0">
                <a:latin typeface="Arial" pitchFamily="34" charset="0"/>
                <a:cs typeface="Arial" pitchFamily="34" charset="0"/>
              </a:rPr>
              <a:t>Doughtery</a:t>
            </a:r>
            <a:r>
              <a:rPr lang="en-US" sz="1200" b="1" dirty="0" smtClean="0">
                <a:latin typeface="Arial" pitchFamily="34" charset="0"/>
                <a:cs typeface="Arial" pitchFamily="34" charset="0"/>
              </a:rPr>
              <a:t> Park </a:t>
            </a:r>
          </a:p>
          <a:p>
            <a:pPr>
              <a:spcBef>
                <a:spcPct val="20000"/>
              </a:spcBef>
              <a:buFont typeface="Arial" pitchFamily="34" charset="0"/>
              <a:buChar char="•"/>
            </a:pPr>
            <a:r>
              <a:rPr lang="en-US" sz="1200" b="1" dirty="0" smtClean="0">
                <a:latin typeface="Arial" pitchFamily="34" charset="0"/>
                <a:cs typeface="Arial" pitchFamily="34" charset="0"/>
              </a:rPr>
              <a:t>2</a:t>
            </a:r>
            <a:r>
              <a:rPr lang="en-US" sz="1200" b="1" baseline="30000" dirty="0" smtClean="0">
                <a:latin typeface="Arial" pitchFamily="34" charset="0"/>
                <a:cs typeface="Arial" pitchFamily="34" charset="0"/>
              </a:rPr>
              <a:t>nd</a:t>
            </a:r>
            <a:r>
              <a:rPr lang="en-US" sz="1200" b="1" dirty="0" smtClean="0">
                <a:latin typeface="Arial" pitchFamily="34" charset="0"/>
                <a:cs typeface="Arial" pitchFamily="34" charset="0"/>
              </a:rPr>
              <a:t> Event was a Cookout in Aug 2008 @ </a:t>
            </a:r>
            <a:r>
              <a:rPr lang="en-US" sz="1200" b="1" dirty="0" err="1" smtClean="0">
                <a:latin typeface="Arial" pitchFamily="34" charset="0"/>
                <a:cs typeface="Arial" pitchFamily="34" charset="0"/>
              </a:rPr>
              <a:t>Doughtery</a:t>
            </a:r>
            <a:r>
              <a:rPr lang="en-US" sz="1200" b="1" dirty="0" smtClean="0">
                <a:latin typeface="Arial" pitchFamily="34" charset="0"/>
                <a:cs typeface="Arial" pitchFamily="34" charset="0"/>
              </a:rPr>
              <a:t> Park.</a:t>
            </a:r>
          </a:p>
          <a:p>
            <a:pPr>
              <a:spcBef>
                <a:spcPct val="20000"/>
              </a:spcBef>
              <a:buFont typeface="Arial" pitchFamily="34" charset="0"/>
              <a:buChar char="•"/>
            </a:pPr>
            <a:r>
              <a:rPr lang="en-US" sz="1200" b="1" dirty="0" smtClean="0">
                <a:latin typeface="Arial" pitchFamily="34" charset="0"/>
                <a:cs typeface="Arial" pitchFamily="34" charset="0"/>
              </a:rPr>
              <a:t>3</a:t>
            </a:r>
            <a:r>
              <a:rPr lang="en-US" sz="1200" b="1" baseline="30000" dirty="0" smtClean="0">
                <a:latin typeface="Arial" pitchFamily="34" charset="0"/>
                <a:cs typeface="Arial" pitchFamily="34" charset="0"/>
              </a:rPr>
              <a:t>rd</a:t>
            </a:r>
            <a:r>
              <a:rPr lang="en-US" sz="1200" b="1" dirty="0" smtClean="0">
                <a:latin typeface="Arial" pitchFamily="34" charset="0"/>
                <a:cs typeface="Arial" pitchFamily="34" charset="0"/>
              </a:rPr>
              <a:t> Event was a Cookout in June 2009 @ Hawthorne Park.</a:t>
            </a:r>
          </a:p>
          <a:p>
            <a:pPr>
              <a:spcBef>
                <a:spcPct val="20000"/>
              </a:spcBef>
              <a:buFont typeface="Arial" pitchFamily="34" charset="0"/>
              <a:buChar char="•"/>
            </a:pPr>
            <a:r>
              <a:rPr lang="en-US" sz="1200" b="1" dirty="0" smtClean="0">
                <a:latin typeface="Arial" pitchFamily="34" charset="0"/>
                <a:cs typeface="Arial" pitchFamily="34" charset="0"/>
              </a:rPr>
              <a:t>4</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was a Cookout in Aug 2009 @ Hawthorne Park.</a:t>
            </a:r>
          </a:p>
          <a:p>
            <a:pPr>
              <a:spcBef>
                <a:spcPct val="20000"/>
              </a:spcBef>
              <a:buFont typeface="Arial" pitchFamily="34" charset="0"/>
              <a:buChar char="•"/>
            </a:pPr>
            <a:r>
              <a:rPr lang="en-US" sz="1200" b="1" dirty="0" smtClean="0">
                <a:latin typeface="Arial" pitchFamily="34" charset="0"/>
                <a:cs typeface="Arial" pitchFamily="34" charset="0"/>
              </a:rPr>
              <a:t>5</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was a Cookout in June 2010 @ PB&amp;J Family Entertainment Center(Outside)</a:t>
            </a:r>
          </a:p>
          <a:p>
            <a:pPr>
              <a:spcBef>
                <a:spcPct val="20000"/>
              </a:spcBef>
              <a:buFont typeface="Arial" pitchFamily="34" charset="0"/>
              <a:buChar char="•"/>
            </a:pPr>
            <a:r>
              <a:rPr lang="en-US" sz="1200" b="1" dirty="0" smtClean="0">
                <a:latin typeface="Arial" pitchFamily="34" charset="0"/>
                <a:cs typeface="Arial" pitchFamily="34" charset="0"/>
              </a:rPr>
              <a:t>6</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CSOs supported “Jazz By The River” in Aug 2010. (Landing Park) (Darrell White)</a:t>
            </a:r>
          </a:p>
          <a:p>
            <a:pPr>
              <a:spcBef>
                <a:spcPct val="20000"/>
              </a:spcBef>
              <a:buFont typeface="Arial" pitchFamily="34" charset="0"/>
              <a:buChar char="•"/>
            </a:pPr>
            <a:r>
              <a:rPr lang="en-US" sz="1200" b="1" dirty="0" smtClean="0">
                <a:latin typeface="Arial" pitchFamily="34" charset="0"/>
                <a:cs typeface="Arial" pitchFamily="34" charset="0"/>
              </a:rPr>
              <a:t>7</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Spring Fling (Lee Langston)  CSO Fundraiser in March 2011 @ RCC (1</a:t>
            </a:r>
            <a:r>
              <a:rPr lang="en-US" sz="1200" b="1" baseline="30000" dirty="0" smtClean="0">
                <a:latin typeface="Arial" pitchFamily="34" charset="0"/>
                <a:cs typeface="Arial" pitchFamily="34" charset="0"/>
              </a:rPr>
              <a:t>st</a:t>
            </a:r>
            <a:r>
              <a:rPr lang="en-US" sz="1200" b="1" dirty="0" smtClean="0">
                <a:latin typeface="Arial" pitchFamily="34" charset="0"/>
                <a:cs typeface="Arial" pitchFamily="34" charset="0"/>
              </a:rPr>
              <a:t> Fundraiser)</a:t>
            </a:r>
          </a:p>
          <a:p>
            <a:pPr>
              <a:spcBef>
                <a:spcPct val="20000"/>
              </a:spcBef>
              <a:buFont typeface="Arial" pitchFamily="34" charset="0"/>
              <a:buChar char="•"/>
            </a:pPr>
            <a:r>
              <a:rPr lang="en-US" sz="1200" b="1" dirty="0" smtClean="0">
                <a:latin typeface="Arial" pitchFamily="34" charset="0"/>
                <a:cs typeface="Arial" pitchFamily="34" charset="0"/>
              </a:rPr>
              <a:t>8</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was a Cookout in May 2011 (Memorial Day) @ PB&amp;J Family Entertainment Center(Outside)</a:t>
            </a:r>
          </a:p>
          <a:p>
            <a:pPr>
              <a:spcBef>
                <a:spcPct val="20000"/>
              </a:spcBef>
              <a:buFont typeface="Arial" pitchFamily="34" charset="0"/>
              <a:buChar char="•"/>
            </a:pPr>
            <a:r>
              <a:rPr lang="en-US" sz="1200" b="1" dirty="0" smtClean="0">
                <a:latin typeface="Arial" pitchFamily="34" charset="0"/>
                <a:cs typeface="Arial" pitchFamily="34" charset="0"/>
              </a:rPr>
              <a:t>9</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CSOs supported “Jazz By The River” in August 2011. (Ebony </a:t>
            </a:r>
            <a:r>
              <a:rPr lang="en-US" sz="1200" b="1" dirty="0" err="1" smtClean="0">
                <a:latin typeface="Arial" pitchFamily="34" charset="0"/>
                <a:cs typeface="Arial" pitchFamily="34" charset="0"/>
              </a:rPr>
              <a:t>Fondren</a:t>
            </a:r>
            <a:r>
              <a:rPr lang="en-US" sz="1200" b="1" dirty="0" smtClean="0">
                <a:latin typeface="Arial" pitchFamily="34" charset="0"/>
                <a:cs typeface="Arial" pitchFamily="34" charset="0"/>
              </a:rPr>
              <a:t>) (LHS PAC)</a:t>
            </a:r>
          </a:p>
          <a:p>
            <a:pPr>
              <a:spcBef>
                <a:spcPct val="20000"/>
              </a:spcBef>
              <a:buFont typeface="Arial" pitchFamily="34" charset="0"/>
              <a:buChar char="•"/>
            </a:pPr>
            <a:r>
              <a:rPr lang="en-US" sz="1200" b="1" dirty="0" smtClean="0">
                <a:latin typeface="Arial" pitchFamily="34" charset="0"/>
                <a:cs typeface="Arial" pitchFamily="34" charset="0"/>
              </a:rPr>
              <a:t>10</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1</a:t>
            </a:r>
            <a:r>
              <a:rPr lang="en-US" sz="1200" b="1" baseline="30000" dirty="0" smtClean="0">
                <a:latin typeface="Arial" pitchFamily="34" charset="0"/>
                <a:cs typeface="Arial" pitchFamily="34" charset="0"/>
              </a:rPr>
              <a:t>st</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Blk</a:t>
            </a:r>
            <a:r>
              <a:rPr lang="en-US" sz="1200" b="1" dirty="0" smtClean="0">
                <a:latin typeface="Arial" pitchFamily="34" charset="0"/>
                <a:cs typeface="Arial" pitchFamily="34" charset="0"/>
              </a:rPr>
              <a:t> History Month </a:t>
            </a:r>
            <a:r>
              <a:rPr lang="en-US" sz="1200" b="1" dirty="0" err="1" smtClean="0">
                <a:latin typeface="Arial" pitchFamily="34" charset="0"/>
                <a:cs typeface="Arial" pitchFamily="34" charset="0"/>
              </a:rPr>
              <a:t>Prog</a:t>
            </a:r>
            <a:r>
              <a:rPr lang="en-US" sz="1200" b="1" dirty="0" smtClean="0">
                <a:latin typeface="Arial" pitchFamily="34" charset="0"/>
                <a:cs typeface="Arial" pitchFamily="34" charset="0"/>
              </a:rPr>
              <a:t> (Ivy Williams) 4 Feb 2012 @ RCC (2</a:t>
            </a:r>
            <a:r>
              <a:rPr lang="en-US" sz="1200" b="1" baseline="30000" dirty="0" smtClean="0">
                <a:latin typeface="Arial" pitchFamily="34" charset="0"/>
                <a:cs typeface="Arial" pitchFamily="34" charset="0"/>
              </a:rPr>
              <a:t>nd</a:t>
            </a:r>
            <a:r>
              <a:rPr lang="en-US" sz="1200" b="1" dirty="0" smtClean="0">
                <a:latin typeface="Arial" pitchFamily="34" charset="0"/>
                <a:cs typeface="Arial" pitchFamily="34" charset="0"/>
              </a:rPr>
              <a:t> Fundraiser) </a:t>
            </a:r>
          </a:p>
          <a:p>
            <a:pPr>
              <a:spcBef>
                <a:spcPct val="20000"/>
              </a:spcBef>
              <a:buFont typeface="Arial" pitchFamily="34" charset="0"/>
              <a:buChar char="•"/>
            </a:pPr>
            <a:r>
              <a:rPr lang="en-US" sz="1200" b="1" dirty="0" smtClean="0">
                <a:latin typeface="Arial" pitchFamily="34" charset="0"/>
                <a:cs typeface="Arial" pitchFamily="34" charset="0"/>
              </a:rPr>
              <a:t>11</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 Cookout on Jun 3, 2012 @ PB&amp;J Family Entertainment Center (Inside)</a:t>
            </a:r>
          </a:p>
          <a:p>
            <a:pPr>
              <a:spcBef>
                <a:spcPct val="20000"/>
              </a:spcBef>
              <a:buFont typeface="Arial" pitchFamily="34" charset="0"/>
              <a:buChar char="•"/>
            </a:pPr>
            <a:r>
              <a:rPr lang="en-US" sz="1200" b="1" dirty="0" smtClean="0">
                <a:latin typeface="Arial" pitchFamily="34" charset="0"/>
                <a:cs typeface="Arial" pitchFamily="34" charset="0"/>
              </a:rPr>
              <a:t>12</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CSOs supported “Jazz By the River” in August 2012. (Ron </a:t>
            </a:r>
            <a:r>
              <a:rPr lang="en-US" sz="1200" b="1" dirty="0" err="1" smtClean="0">
                <a:latin typeface="Arial" pitchFamily="34" charset="0"/>
                <a:cs typeface="Arial" pitchFamily="34" charset="0"/>
              </a:rPr>
              <a:t>Guiterez</a:t>
            </a:r>
            <a:r>
              <a:rPr lang="en-US" sz="1200" b="1" dirty="0" smtClean="0">
                <a:latin typeface="Arial" pitchFamily="34" charset="0"/>
                <a:cs typeface="Arial" pitchFamily="34" charset="0"/>
              </a:rPr>
              <a:t>) (LHS PAC)</a:t>
            </a:r>
          </a:p>
          <a:p>
            <a:pPr>
              <a:spcBef>
                <a:spcPct val="20000"/>
              </a:spcBef>
              <a:buFont typeface="Arial" pitchFamily="34" charset="0"/>
              <a:buChar char="•"/>
            </a:pPr>
            <a:r>
              <a:rPr lang="en-US" sz="1200" b="1" dirty="0" smtClean="0">
                <a:latin typeface="Arial" pitchFamily="34" charset="0"/>
                <a:cs typeface="Arial" pitchFamily="34" charset="0"/>
              </a:rPr>
              <a:t>13</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2</a:t>
            </a:r>
            <a:r>
              <a:rPr lang="en-US" sz="1200" b="1" baseline="30000" dirty="0" smtClean="0">
                <a:latin typeface="Arial" pitchFamily="34" charset="0"/>
                <a:cs typeface="Arial" pitchFamily="34" charset="0"/>
              </a:rPr>
              <a:t>nd</a:t>
            </a:r>
            <a:r>
              <a:rPr lang="en-US" sz="1200" b="1" dirty="0" smtClean="0">
                <a:latin typeface="Arial" pitchFamily="34" charset="0"/>
                <a:cs typeface="Arial" pitchFamily="34" charset="0"/>
              </a:rPr>
              <a:t> </a:t>
            </a:r>
            <a:r>
              <a:rPr lang="en-US" sz="1200" b="1" baseline="30000" dirty="0" smtClean="0">
                <a:latin typeface="Arial" pitchFamily="34" charset="0"/>
                <a:cs typeface="Arial" pitchFamily="34" charset="0"/>
              </a:rPr>
              <a:t> </a:t>
            </a:r>
            <a:r>
              <a:rPr lang="en-US" sz="1200" b="1" dirty="0" err="1" smtClean="0">
                <a:latin typeface="Arial" pitchFamily="34" charset="0"/>
                <a:cs typeface="Arial" pitchFamily="34" charset="0"/>
              </a:rPr>
              <a:t>Blk</a:t>
            </a:r>
            <a:r>
              <a:rPr lang="en-US" sz="1200" b="1" dirty="0" smtClean="0">
                <a:latin typeface="Arial" pitchFamily="34" charset="0"/>
                <a:cs typeface="Arial" pitchFamily="34" charset="0"/>
              </a:rPr>
              <a:t> History Month </a:t>
            </a:r>
            <a:r>
              <a:rPr lang="en-US" sz="1200" b="1" dirty="0" err="1" smtClean="0">
                <a:latin typeface="Arial" pitchFamily="34" charset="0"/>
                <a:cs typeface="Arial" pitchFamily="34" charset="0"/>
              </a:rPr>
              <a:t>Prog</a:t>
            </a:r>
            <a:r>
              <a:rPr lang="en-US" sz="1200" b="1" dirty="0" smtClean="0">
                <a:latin typeface="Arial" pitchFamily="34" charset="0"/>
                <a:cs typeface="Arial" pitchFamily="34" charset="0"/>
              </a:rPr>
              <a:t> (BG Barrye Price) 23 Feb 2013 @ RCC (3rdFundraiser)</a:t>
            </a:r>
          </a:p>
          <a:p>
            <a:pPr>
              <a:spcBef>
                <a:spcPct val="20000"/>
              </a:spcBef>
              <a:buFont typeface="Arial" pitchFamily="34" charset="0"/>
              <a:buChar char="•"/>
            </a:pPr>
            <a:r>
              <a:rPr lang="en-US" sz="1200" b="1" dirty="0" smtClean="0">
                <a:latin typeface="Arial" pitchFamily="34" charset="0"/>
                <a:cs typeface="Arial" pitchFamily="34" charset="0"/>
              </a:rPr>
              <a:t>14</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 Cookout Jun 9, 2013 @ PB&amp;J Family Entertainment Center (Outside)</a:t>
            </a:r>
          </a:p>
          <a:p>
            <a:pPr>
              <a:spcBef>
                <a:spcPct val="20000"/>
              </a:spcBef>
              <a:buFont typeface="Arial" pitchFamily="34" charset="0"/>
              <a:buChar char="•"/>
            </a:pPr>
            <a:r>
              <a:rPr lang="en-US" sz="1200" b="1" dirty="0" smtClean="0">
                <a:latin typeface="Arial" pitchFamily="34" charset="0"/>
                <a:cs typeface="Arial" pitchFamily="34" charset="0"/>
              </a:rPr>
              <a:t>15</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 CSOs supported “Jazz By the River” in August 2013. (LHS PAC) (Shanice Hayes) </a:t>
            </a:r>
          </a:p>
          <a:p>
            <a:pPr>
              <a:spcBef>
                <a:spcPct val="20000"/>
              </a:spcBef>
              <a:buFont typeface="Arial" pitchFamily="34" charset="0"/>
              <a:buChar char="•"/>
            </a:pPr>
            <a:r>
              <a:rPr lang="en-US" sz="1200" b="1" dirty="0" smtClean="0">
                <a:latin typeface="Arial" pitchFamily="34" charset="0"/>
                <a:cs typeface="Arial" pitchFamily="34" charset="0"/>
              </a:rPr>
              <a:t>16</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3</a:t>
            </a:r>
            <a:r>
              <a:rPr lang="en-US" sz="1200" b="1" baseline="30000" dirty="0" smtClean="0">
                <a:latin typeface="Arial" pitchFamily="34" charset="0"/>
                <a:cs typeface="Arial" pitchFamily="34" charset="0"/>
              </a:rPr>
              <a:t>rd</a:t>
            </a:r>
            <a:r>
              <a:rPr lang="en-US" sz="1200" b="1" dirty="0" smtClean="0">
                <a:latin typeface="Arial" pitchFamily="34" charset="0"/>
                <a:cs typeface="Arial" pitchFamily="34" charset="0"/>
              </a:rPr>
              <a:t>  </a:t>
            </a:r>
            <a:r>
              <a:rPr lang="en-US" sz="1200" b="1" baseline="30000" dirty="0" smtClean="0">
                <a:latin typeface="Arial" pitchFamily="34" charset="0"/>
                <a:cs typeface="Arial" pitchFamily="34" charset="0"/>
              </a:rPr>
              <a:t> </a:t>
            </a:r>
            <a:r>
              <a:rPr lang="en-US" sz="1200" b="1" dirty="0" err="1" smtClean="0">
                <a:latin typeface="Arial" pitchFamily="34" charset="0"/>
                <a:cs typeface="Arial" pitchFamily="34" charset="0"/>
              </a:rPr>
              <a:t>Blk</a:t>
            </a:r>
            <a:r>
              <a:rPr lang="en-US" sz="1200" b="1" dirty="0" smtClean="0">
                <a:latin typeface="Arial" pitchFamily="34" charset="0"/>
                <a:cs typeface="Arial" pitchFamily="34" charset="0"/>
              </a:rPr>
              <a:t> History Month </a:t>
            </a:r>
            <a:r>
              <a:rPr lang="en-US" sz="1200" b="1" dirty="0" err="1" smtClean="0">
                <a:latin typeface="Arial" pitchFamily="34" charset="0"/>
                <a:cs typeface="Arial" pitchFamily="34" charset="0"/>
              </a:rPr>
              <a:t>Prog</a:t>
            </a:r>
            <a:r>
              <a:rPr lang="en-US" sz="1200" b="1" dirty="0" smtClean="0">
                <a:latin typeface="Arial" pitchFamily="34" charset="0"/>
                <a:cs typeface="Arial" pitchFamily="34" charset="0"/>
              </a:rPr>
              <a:t> (MG Gwen Bingham) 1 Feb 2014 @ RCC </a:t>
            </a:r>
          </a:p>
          <a:p>
            <a:pPr>
              <a:spcBef>
                <a:spcPct val="20000"/>
              </a:spcBef>
              <a:buFont typeface="Arial" pitchFamily="34" charset="0"/>
              <a:buChar char="•"/>
            </a:pPr>
            <a:r>
              <a:rPr lang="en-US" sz="1200" b="1" dirty="0" smtClean="0">
                <a:latin typeface="Arial" pitchFamily="34" charset="0"/>
                <a:cs typeface="Arial" pitchFamily="34" charset="0"/>
              </a:rPr>
              <a:t>17</a:t>
            </a:r>
            <a:r>
              <a:rPr lang="en-US" sz="1200" b="1" baseline="30000" dirty="0" smtClean="0">
                <a:latin typeface="Arial" pitchFamily="34" charset="0"/>
                <a:cs typeface="Arial" pitchFamily="34" charset="0"/>
              </a:rPr>
              <a:t>th</a:t>
            </a:r>
            <a:r>
              <a:rPr lang="en-US" sz="1200" b="1" dirty="0" smtClean="0">
                <a:latin typeface="Arial" pitchFamily="34" charset="0"/>
                <a:cs typeface="Arial" pitchFamily="34" charset="0"/>
              </a:rPr>
              <a:t> Event CSO Cookout Jun 1, 2014 @ PB&amp;J Family Entertainment Center (Outside)</a:t>
            </a:r>
          </a:p>
          <a:p>
            <a:pPr>
              <a:spcBef>
                <a:spcPct val="20000"/>
              </a:spcBef>
              <a:buFont typeface="Arial" pitchFamily="34" charset="0"/>
              <a:buChar char="•"/>
            </a:pPr>
            <a:endParaRPr lang="en-US" sz="1200" b="1" dirty="0" smtClean="0">
              <a:latin typeface="Arial" pitchFamily="34" charset="0"/>
              <a:cs typeface="Arial" pitchFamily="34" charset="0"/>
            </a:endParaRPr>
          </a:p>
          <a:p>
            <a:pPr>
              <a:spcBef>
                <a:spcPct val="20000"/>
              </a:spcBef>
              <a:buFont typeface="Arial" pitchFamily="34" charset="0"/>
              <a:buChar char="•"/>
            </a:pPr>
            <a:endParaRPr lang="en-US" sz="1400" b="1" dirty="0" smtClean="0">
              <a:latin typeface="Arial" pitchFamily="34" charset="0"/>
              <a:cs typeface="Arial" pitchFamily="34" charset="0"/>
            </a:endParaRPr>
          </a:p>
          <a:p>
            <a:pPr>
              <a:spcBef>
                <a:spcPct val="20000"/>
              </a:spcBef>
              <a:buFont typeface="Arial" pitchFamily="34" charset="0"/>
              <a:buChar char="•"/>
            </a:pPr>
            <a:endParaRPr lang="en-US" sz="1400" b="1" dirty="0">
              <a:latin typeface="Arial" pitchFamily="34" charset="0"/>
              <a:cs typeface="Arial" pitchFamily="34" charset="0"/>
            </a:endParaRPr>
          </a:p>
        </p:txBody>
      </p:sp>
      <p:sp>
        <p:nvSpPr>
          <p:cNvPr id="8" name="Slide Number Placeholder 4"/>
          <p:cNvSpPr txBox="1">
            <a:spLocks/>
          </p:cNvSpPr>
          <p:nvPr/>
        </p:nvSpPr>
        <p:spPr>
          <a:xfrm>
            <a:off x="6705600" y="65087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92BBA77-C536-4240-A77D-AC748C082B82}"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a:xfrm>
            <a:off x="6553200" y="6356350"/>
            <a:ext cx="2133600" cy="365125"/>
          </a:xfrm>
        </p:spPr>
        <p:txBody>
          <a:bodyPr/>
          <a:lstStyle/>
          <a:p>
            <a:pPr>
              <a:defRPr/>
            </a:pPr>
            <a:fld id="{892BBA77-C536-4240-A77D-AC748C082B82}" type="slidenum">
              <a:rPr lang="en-US" smtClean="0"/>
              <a:pPr>
                <a:defRPr/>
              </a:pPr>
              <a:t>8</a:t>
            </a:fld>
            <a:endParaRPr lang="en-US" dirty="0"/>
          </a:p>
        </p:txBody>
      </p:sp>
      <p:graphicFrame>
        <p:nvGraphicFramePr>
          <p:cNvPr id="5" name="Table 4"/>
          <p:cNvGraphicFramePr>
            <a:graphicFrameLocks noGrp="1"/>
          </p:cNvGraphicFramePr>
          <p:nvPr/>
        </p:nvGraphicFramePr>
        <p:xfrm>
          <a:off x="914400" y="1371600"/>
          <a:ext cx="7772401" cy="2921548"/>
        </p:xfrm>
        <a:graphic>
          <a:graphicData uri="http://schemas.openxmlformats.org/drawingml/2006/table">
            <a:tbl>
              <a:tblPr/>
              <a:tblGrid>
                <a:gridCol w="3581400"/>
                <a:gridCol w="1828800"/>
                <a:gridCol w="2362201"/>
              </a:tblGrid>
              <a:tr h="575923">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400" b="1" i="0" u="none" strike="noStrike" dirty="0" smtClean="0">
                          <a:latin typeface="Arial"/>
                        </a:rPr>
                        <a:t>November 2014 - Quarterly Meeting</a:t>
                      </a:r>
                      <a:endParaRPr lang="en-US" sz="1200" b="1" i="0" u="none" strike="noStrike" dirty="0">
                        <a:latin typeface="Arial"/>
                      </a:endParaRPr>
                    </a:p>
                    <a:p>
                      <a:pPr algn="l" fontAlgn="b"/>
                      <a:r>
                        <a:rPr lang="en-US" sz="1100" b="0" i="0" u="none" strike="noStrike" dirty="0">
                          <a:latin typeface="Arial"/>
                        </a:rPr>
                        <a:t> </a:t>
                      </a:r>
                    </a:p>
                  </a:txBody>
                  <a:tcPr marL="6621" marR="6621" marT="662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fontAlgn="b"/>
                      <a:endParaRPr lang="en-US" sz="1100" b="0" i="0" u="none" strike="noStrike" dirty="0">
                        <a:latin typeface="Arial"/>
                      </a:endParaRPr>
                    </a:p>
                  </a:txBody>
                  <a:tcPr marL="6621" marR="6621" marT="6621" marB="0" anchor="b">
                    <a:lnL>
                      <a:noFill/>
                    </a:lnL>
                    <a:lnR>
                      <a:noFill/>
                    </a:lnR>
                    <a:lnT>
                      <a:noFill/>
                    </a:lnT>
                    <a:lnB>
                      <a:noFill/>
                    </a:lnB>
                  </a:tcPr>
                </a:tc>
              </a:tr>
              <a:tr h="577644">
                <a:tc>
                  <a:txBody>
                    <a:bodyPr/>
                    <a:lstStyle/>
                    <a:p>
                      <a:pPr algn="l" fontAlgn="b"/>
                      <a:r>
                        <a:rPr lang="en-US" sz="2000" b="1" i="0" u="none" strike="noStrike" dirty="0" smtClean="0">
                          <a:latin typeface="Arial"/>
                        </a:rPr>
                        <a:t>Item</a:t>
                      </a:r>
                      <a:endParaRPr lang="en-US" sz="2000" b="1" i="0" u="none" strike="noStrike" dirty="0">
                        <a:latin typeface="Arial"/>
                      </a:endParaRPr>
                    </a:p>
                  </a:txBody>
                  <a:tcPr marL="6621" marR="6621" marT="6621" marB="0">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latin typeface="Arial"/>
                        </a:rPr>
                        <a:t>Amount</a:t>
                      </a:r>
                      <a:endParaRPr lang="en-US" sz="16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600" b="1" i="0" u="none" strike="noStrike" dirty="0" smtClean="0">
                          <a:latin typeface="Arial"/>
                        </a:rPr>
                        <a:t>Remarks</a:t>
                      </a:r>
                      <a:endParaRPr lang="en-US" sz="16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6633">
                <a:tc>
                  <a:txBody>
                    <a:bodyPr/>
                    <a:lstStyle/>
                    <a:p>
                      <a:pPr algn="l" fontAlgn="b"/>
                      <a:r>
                        <a:rPr lang="en-US" sz="2000" b="1" i="0" u="none" strike="noStrike" dirty="0">
                          <a:latin typeface="Arial"/>
                        </a:rPr>
                        <a:t>Balance </a:t>
                      </a:r>
                      <a:r>
                        <a:rPr lang="en-US" sz="2000" b="1" i="0" u="none" strike="noStrike" dirty="0" smtClean="0">
                          <a:latin typeface="Arial"/>
                        </a:rPr>
                        <a:t>forward</a:t>
                      </a:r>
                      <a:endParaRPr lang="en-US" sz="20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2400" b="1" i="0" u="none" strike="noStrike" dirty="0" smtClean="0">
                          <a:latin typeface="Arial"/>
                        </a:rPr>
                        <a:t>$5,855.99</a:t>
                      </a:r>
                    </a:p>
                    <a:p>
                      <a:pPr marL="0" marR="0" indent="0" algn="r" defTabSz="914400" rtl="0" eaLnBrk="1" fontAlgn="b" latinLnBrk="0" hangingPunct="1">
                        <a:lnSpc>
                          <a:spcPct val="100000"/>
                        </a:lnSpc>
                        <a:spcBef>
                          <a:spcPts val="0"/>
                        </a:spcBef>
                        <a:spcAft>
                          <a:spcPts val="0"/>
                        </a:spcAft>
                        <a:buClrTx/>
                        <a:buSzTx/>
                        <a:buFontTx/>
                        <a:buNone/>
                        <a:tabLst/>
                        <a:defRPr/>
                      </a:pPr>
                      <a:endParaRPr lang="en-US" sz="24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b"/>
                      <a:r>
                        <a:rPr lang="en-US" sz="1600" b="1" i="0" u="none" strike="noStrike" dirty="0" smtClean="0">
                          <a:latin typeface="Arial"/>
                        </a:rPr>
                        <a:t>Last Report</a:t>
                      </a:r>
                      <a:endParaRPr lang="en-US" sz="16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920">
                <a:tc>
                  <a:txBody>
                    <a:bodyPr/>
                    <a:lstStyle/>
                    <a:p>
                      <a:pPr algn="l" fontAlgn="b"/>
                      <a:r>
                        <a:rPr lang="en-US" sz="2000" b="1" i="0" u="none" strike="noStrike" dirty="0" smtClean="0">
                          <a:latin typeface="Arial"/>
                        </a:rPr>
                        <a:t>Net Change</a:t>
                      </a:r>
                      <a:endParaRPr lang="en-US" sz="20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1" i="0" u="none" strike="noStrike" dirty="0" smtClean="0">
                          <a:latin typeface="Arial"/>
                        </a:rPr>
                        <a:t>(730.58)</a:t>
                      </a:r>
                      <a:endParaRPr lang="en-US" sz="24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latin typeface="Arial"/>
                        </a:rPr>
                        <a:t>CSO Cookout </a:t>
                      </a:r>
                      <a:endParaRPr lang="en-US" sz="16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4920">
                <a:tc>
                  <a:txBody>
                    <a:bodyPr/>
                    <a:lstStyle/>
                    <a:p>
                      <a:pPr algn="l" fontAlgn="b"/>
                      <a:r>
                        <a:rPr lang="en-US" sz="2000" b="1" i="0" u="none" strike="noStrike" dirty="0" smtClean="0">
                          <a:latin typeface="Arial"/>
                        </a:rPr>
                        <a:t>Current Balance</a:t>
                      </a:r>
                      <a:endParaRPr lang="en-US" sz="20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400" b="1" i="0" u="none" strike="noStrike" dirty="0" smtClean="0">
                          <a:latin typeface="Arial"/>
                        </a:rPr>
                        <a:t>$5,125.41</a:t>
                      </a:r>
                      <a:endParaRPr lang="en-US" sz="24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600" b="1" i="0" u="none" strike="noStrike" dirty="0">
                        <a:latin typeface="Arial"/>
                      </a:endParaRPr>
                    </a:p>
                  </a:txBody>
                  <a:tcPr marL="6621" marR="6621" marT="662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2057400" y="457200"/>
            <a:ext cx="5181600" cy="461665"/>
          </a:xfrm>
          <a:prstGeom prst="rect">
            <a:avLst/>
          </a:prstGeom>
          <a:noFill/>
        </p:spPr>
        <p:txBody>
          <a:bodyPr wrap="square" rtlCol="0">
            <a:spAutoFit/>
          </a:bodyPr>
          <a:lstStyle/>
          <a:p>
            <a:pPr algn="ctr"/>
            <a:r>
              <a:rPr lang="en-US" sz="2400" b="1" u="sng" dirty="0" smtClean="0">
                <a:latin typeface="Arial"/>
              </a:rPr>
              <a:t>FINANCIAL  STATUS REPORT</a:t>
            </a:r>
            <a:endParaRPr lang="en-US" sz="24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F73EF4E2-4BB7-403C-BBB5-04E643045C24}" type="datetime1">
              <a:rPr lang="en-US" smtClean="0"/>
              <a:pPr>
                <a:defRPr/>
              </a:pPr>
              <a:t>11/19/2014</a:t>
            </a:fld>
            <a:endParaRPr lang="en-US" dirty="0"/>
          </a:p>
        </p:txBody>
      </p:sp>
      <p:sp>
        <p:nvSpPr>
          <p:cNvPr id="5" name="Slide Number Placeholder 4"/>
          <p:cNvSpPr>
            <a:spLocks noGrp="1"/>
          </p:cNvSpPr>
          <p:nvPr>
            <p:ph type="sldNum" sz="quarter" idx="12"/>
          </p:nvPr>
        </p:nvSpPr>
        <p:spPr/>
        <p:txBody>
          <a:bodyPr/>
          <a:lstStyle/>
          <a:p>
            <a:pPr>
              <a:defRPr/>
            </a:pPr>
            <a:fld id="{892BBA77-C536-4240-A77D-AC748C082B82}" type="slidenum">
              <a:rPr lang="en-US" smtClean="0"/>
              <a:pPr>
                <a:defRPr/>
              </a:pPr>
              <a:t>9</a:t>
            </a:fld>
            <a:endParaRPr lang="en-US" dirty="0"/>
          </a:p>
        </p:txBody>
      </p:sp>
      <p:graphicFrame>
        <p:nvGraphicFramePr>
          <p:cNvPr id="6" name="Table 5"/>
          <p:cNvGraphicFramePr>
            <a:graphicFrameLocks noGrp="1"/>
          </p:cNvGraphicFramePr>
          <p:nvPr/>
        </p:nvGraphicFramePr>
        <p:xfrm>
          <a:off x="304799" y="533402"/>
          <a:ext cx="8534401" cy="5562589"/>
        </p:xfrm>
        <a:graphic>
          <a:graphicData uri="http://schemas.openxmlformats.org/drawingml/2006/table">
            <a:tbl>
              <a:tblPr/>
              <a:tblGrid>
                <a:gridCol w="3291697"/>
                <a:gridCol w="840434"/>
                <a:gridCol w="840434"/>
                <a:gridCol w="800413"/>
                <a:gridCol w="680351"/>
                <a:gridCol w="2081072"/>
              </a:tblGrid>
              <a:tr h="242253">
                <a:tc gridSpan="6">
                  <a:txBody>
                    <a:bodyPr/>
                    <a:lstStyle/>
                    <a:p>
                      <a:pPr algn="ctr" fontAlgn="b"/>
                      <a:r>
                        <a:rPr lang="en-US" sz="1400" b="1" i="0" u="none" strike="noStrike" dirty="0">
                          <a:latin typeface="Arial"/>
                        </a:rPr>
                        <a:t>Community-Wide Cookout 1 Jun 2014- Budget  Report</a:t>
                      </a:r>
                    </a:p>
                  </a:txBody>
                  <a:tcPr marL="7144" marR="7144" marT="7144" marB="0" anchor="b">
                    <a:lnL w="12700" cap="flat" cmpd="sng" algn="ctr">
                      <a:solidFill>
                        <a:srgbClr val="000000"/>
                      </a:solidFill>
                      <a:prstDash val="solid"/>
                      <a:round/>
                      <a:headEnd type="none" w="med" len="med"/>
                      <a:tailEnd type="none" w="med" len="med"/>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2253">
                <a:tc>
                  <a:txBody>
                    <a:bodyPr/>
                    <a:lstStyle/>
                    <a:p>
                      <a:pPr algn="l" fontAlgn="b"/>
                      <a:r>
                        <a:rPr lang="en-US" sz="900" b="1" i="0" u="none" strike="noStrike" dirty="0">
                          <a:latin typeface="Arial"/>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latin typeface="Arial"/>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latin typeface="Arial"/>
                        </a:rPr>
                        <a:t> </a:t>
                      </a: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US" sz="900" b="0" i="0" u="none" strike="noStrike" dirty="0">
                        <a:latin typeface="Arial"/>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dirty="0">
                        <a:latin typeface="Arial"/>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latin typeface="Arial"/>
                      </a:endParaRPr>
                    </a:p>
                  </a:txBody>
                  <a:tcPr marL="7144" marR="7144" marT="7144" marB="0" anchor="b">
                    <a:lnL>
                      <a:noFill/>
                    </a:lnL>
                    <a:lnR>
                      <a:noFill/>
                    </a:lnR>
                    <a:lnT>
                      <a:noFill/>
                    </a:lnT>
                    <a:lnB w="6350" cap="flat" cmpd="sng" algn="ctr">
                      <a:solidFill>
                        <a:srgbClr val="000000"/>
                      </a:solidFill>
                      <a:prstDash val="solid"/>
                      <a:round/>
                      <a:headEnd type="none" w="med" len="med"/>
                      <a:tailEnd type="none" w="med" len="med"/>
                    </a:lnB>
                  </a:tcPr>
                </a:tc>
              </a:tr>
              <a:tr h="484505">
                <a:tc>
                  <a:txBody>
                    <a:bodyPr/>
                    <a:lstStyle/>
                    <a:p>
                      <a:pPr algn="l" fontAlgn="b"/>
                      <a:r>
                        <a:rPr lang="en-US" sz="1200" b="1" i="0" u="none" strike="noStrike" dirty="0">
                          <a:latin typeface="Arial"/>
                        </a:rPr>
                        <a:t>Income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latin typeface="Arial"/>
                        </a:rPr>
                        <a:t>Date Rec'd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dirty="0">
                          <a:latin typeface="Arial"/>
                        </a:rPr>
                        <a:t>Amount Rec'd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dirty="0">
                          <a:latin typeface="Arial"/>
                        </a:rPr>
                        <a:t>AMOUNT PAID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a:latin typeface="Arial"/>
                        </a:rPr>
                        <a:t>CHECK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a:latin typeface="Arial"/>
                        </a:rPr>
                        <a:t>REMARKS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42253">
                <a:tc>
                  <a:txBody>
                    <a:bodyPr/>
                    <a:lstStyle/>
                    <a:p>
                      <a:pPr algn="l" fontAlgn="b"/>
                      <a:r>
                        <a:rPr lang="en-US" sz="1200" b="1" i="0" u="none" strike="noStrike" dirty="0">
                          <a:latin typeface="Arial"/>
                        </a:rPr>
                        <a:t>Advanced Ticket Sales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31-May-14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$618.00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206 tickets @ $3.00</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42253">
                <a:tc>
                  <a:txBody>
                    <a:bodyPr/>
                    <a:lstStyle/>
                    <a:p>
                      <a:pPr algn="l" fontAlgn="b"/>
                      <a:r>
                        <a:rPr lang="en-US" sz="1200" b="1" i="0" u="none" strike="noStrike" dirty="0">
                          <a:latin typeface="Arial"/>
                        </a:rPr>
                        <a:t>Ticket Sales at the Admission Table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1-Jun-14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$60.00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12 tickets @ $5.00</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Donations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$6.00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latin typeface="Arial"/>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Subtotal</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dirty="0">
                          <a:latin typeface="Arial"/>
                        </a:rPr>
                        <a:t>$684.00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a:latin typeface="Arial"/>
                      </a:endParaRP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dirty="0">
                          <a:latin typeface="Arial"/>
                        </a:rPr>
                        <a:t>Total  Income</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1" i="0" u="none" strike="noStrike" dirty="0">
                          <a:latin typeface="Arial"/>
                        </a:rPr>
                        <a:t>$684.00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Deposited </a:t>
                      </a:r>
                    </a:p>
                  </a:txBody>
                  <a:tcPr marL="7144" marR="7144" marT="7144"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484505">
                <a:tc>
                  <a:txBody>
                    <a:bodyPr/>
                    <a:lstStyle/>
                    <a:p>
                      <a:pPr algn="l" fontAlgn="b"/>
                      <a:r>
                        <a:rPr lang="en-US" sz="1200" b="1" i="0" u="none" strike="noStrike">
                          <a:latin typeface="Arial"/>
                        </a:rPr>
                        <a:t>Expenses</a:t>
                      </a:r>
                    </a:p>
                  </a:txBody>
                  <a:tcPr marL="7144" marR="7144" marT="714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a:latin typeface="Arial"/>
                        </a:rPr>
                        <a:t>DATE PAID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a:latin typeface="Arial"/>
                        </a:rPr>
                        <a:t>AMOUNT DUE</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dirty="0">
                          <a:latin typeface="Arial"/>
                        </a:rPr>
                        <a:t>AMOUNT PAID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dirty="0">
                          <a:latin typeface="Arial"/>
                        </a:rPr>
                        <a:t>CHECK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sz="1200" b="1" i="0" u="none" strike="noStrike">
                          <a:latin typeface="Arial"/>
                        </a:rPr>
                        <a:t>REMARKS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42253">
                <a:tc>
                  <a:txBody>
                    <a:bodyPr/>
                    <a:lstStyle/>
                    <a:p>
                      <a:pPr algn="l" fontAlgn="b"/>
                      <a:r>
                        <a:rPr lang="en-US" sz="1200" b="1" i="0" u="none" strike="noStrike">
                          <a:latin typeface="Arial"/>
                        </a:rPr>
                        <a:t>Rental Fee Tables and Chairs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$100.00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$100.00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latin typeface="Arial"/>
                        </a:rPr>
                        <a:t>1062</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Ft Lvn Outdoor Recreation</a:t>
                      </a:r>
                    </a:p>
                  </a:txBody>
                  <a:tcPr marL="7144" marR="7144" marT="7144"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242253">
                <a:tc>
                  <a:txBody>
                    <a:bodyPr/>
                    <a:lstStyle/>
                    <a:p>
                      <a:pPr algn="l" fontAlgn="b"/>
                      <a:r>
                        <a:rPr lang="en-US" sz="1200" b="1" i="0" u="none" strike="noStrike">
                          <a:latin typeface="Arial"/>
                        </a:rPr>
                        <a:t>Tent (30 X 50)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$430.74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$430.74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Big T Tents</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Ice, Water and Sodas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$150.00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$150.00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1063</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Ice &amp; Drinks- W. McCullum </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Fried Chicken - 200 pieces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$190.00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$190.00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Dillon's</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Cookies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$60.00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$60.00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Commissary (Debbie Clark)</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Baked Beans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$40.00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$40.00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Lolita Law Baked Beans</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Smoked Brisket</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$150.00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$150.00</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1061</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latin typeface="Arial"/>
                        </a:rPr>
                        <a:t>4 Briskets-Mary Nelson</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Food and Supplies</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$282.38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$282.38</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 SAMS Club</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Trash boxes </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29-May-14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a:latin typeface="Arial"/>
                        </a:rPr>
                        <a:t>$11.46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200" b="0" i="0" u="none" strike="noStrike" dirty="0">
                          <a:latin typeface="Arial"/>
                        </a:rPr>
                        <a:t>$11.46</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latin typeface="Arial"/>
                        </a:rPr>
                        <a:t>1064</a:t>
                      </a:r>
                    </a:p>
                  </a:txBody>
                  <a:tcPr marL="7144" marR="7144" marT="7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latin typeface="Arial"/>
                        </a:rPr>
                        <a:t>Home Depot (Ron)</a:t>
                      </a:r>
                    </a:p>
                  </a:txBody>
                  <a:tcPr marL="7144" marR="7144" marT="7144" marB="0" anchor="b">
                    <a:lnL w="6350" cap="flat" cmpd="sng" algn="ctr">
                      <a:solidFill>
                        <a:srgbClr val="000000"/>
                      </a:solidFill>
                      <a:prstDash val="solid"/>
                      <a:round/>
                      <a:headEnd type="none" w="med" len="med"/>
                      <a:tailEnd type="none" w="med" len="med"/>
                    </a:lnL>
                    <a:lnR>
                      <a:noFill/>
                    </a:lnR>
                    <a:lnT>
                      <a:noFill/>
                    </a:lnT>
                    <a:lnB>
                      <a:noFill/>
                    </a:lnB>
                  </a:tcPr>
                </a:tc>
              </a:tr>
              <a:tr h="242253">
                <a:tc>
                  <a:txBody>
                    <a:bodyPr/>
                    <a:lstStyle/>
                    <a:p>
                      <a:pPr algn="l" fontAlgn="b"/>
                      <a:r>
                        <a:rPr lang="en-US" sz="1200" b="1" i="0" u="none" strike="noStrike">
                          <a:latin typeface="Arial"/>
                        </a:rPr>
                        <a:t>Total Expenses</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latin typeface="Arial"/>
                      </a:endParaRP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1" i="0" u="none" strike="noStrike">
                          <a:latin typeface="Arial"/>
                        </a:rPr>
                        <a:t>$1,414.58</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200" b="1" i="0" u="none" strike="noStrike">
                          <a:latin typeface="Arial"/>
                        </a:rPr>
                        <a:t>$1,414.58</a:t>
                      </a: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latin typeface="Arial"/>
                      </a:endParaRPr>
                    </a:p>
                  </a:txBody>
                  <a:tcPr marL="7144" marR="7144" marT="714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latin typeface="Arial"/>
                      </a:endParaRPr>
                    </a:p>
                  </a:txBody>
                  <a:tcPr marL="7144" marR="7144" marT="7144" marB="0" anchor="b">
                    <a:lnL>
                      <a:noFill/>
                    </a:lnL>
                    <a:lnR>
                      <a:noFill/>
                    </a:lnR>
                    <a:lnT>
                      <a:noFill/>
                    </a:lnT>
                    <a:lnB>
                      <a:noFill/>
                    </a:lnB>
                  </a:tcPr>
                </a:tc>
              </a:tr>
              <a:tr h="233025">
                <a:tc>
                  <a:txBody>
                    <a:bodyPr/>
                    <a:lstStyle/>
                    <a:p>
                      <a:pPr algn="l" fontAlgn="b"/>
                      <a:endParaRPr lang="en-US" sz="120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20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20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20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20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200" b="0" i="0" u="none" strike="noStrike" dirty="0">
                        <a:latin typeface="Arial"/>
                      </a:endParaRPr>
                    </a:p>
                  </a:txBody>
                  <a:tcPr marL="7144" marR="7144" marT="7144" marB="0" anchor="b">
                    <a:lnL>
                      <a:noFill/>
                    </a:lnL>
                    <a:lnR>
                      <a:noFill/>
                    </a:lnR>
                    <a:lnT>
                      <a:noFill/>
                    </a:lnT>
                    <a:lnB>
                      <a:noFill/>
                    </a:lnB>
                  </a:tcPr>
                </a:tc>
              </a:tr>
              <a:tr h="242253">
                <a:tc>
                  <a:txBody>
                    <a:bodyPr/>
                    <a:lstStyle/>
                    <a:p>
                      <a:pPr algn="r" fontAlgn="b"/>
                      <a:r>
                        <a:rPr lang="en-US" sz="1200" b="1" i="0" u="none" strike="noStrike">
                          <a:latin typeface="Arial"/>
                        </a:rPr>
                        <a:t>NET CHANGE</a:t>
                      </a:r>
                    </a:p>
                  </a:txBody>
                  <a:tcPr marL="7144" marR="7144" marT="7144" marB="0" anchor="b">
                    <a:lnL>
                      <a:noFill/>
                    </a:lnL>
                    <a:lnR>
                      <a:noFill/>
                    </a:lnR>
                    <a:lnT>
                      <a:noFill/>
                    </a:lnT>
                    <a:lnB>
                      <a:noFill/>
                    </a:lnB>
                  </a:tcPr>
                </a:tc>
                <a:tc>
                  <a:txBody>
                    <a:bodyPr/>
                    <a:lstStyle/>
                    <a:p>
                      <a:pPr algn="r" fontAlgn="b"/>
                      <a:r>
                        <a:rPr lang="en-US" sz="1200" b="1" i="0" u="none" strike="noStrike">
                          <a:latin typeface="Arial"/>
                        </a:rPr>
                        <a:t>-$730.58</a:t>
                      </a:r>
                    </a:p>
                  </a:txBody>
                  <a:tcPr marL="7144" marR="7144" marT="7144" marB="0" anchor="b">
                    <a:lnL>
                      <a:noFill/>
                    </a:lnL>
                    <a:lnR>
                      <a:noFill/>
                    </a:lnR>
                    <a:lnT>
                      <a:noFill/>
                    </a:lnT>
                    <a:lnB>
                      <a:noFill/>
                    </a:lnB>
                  </a:tcPr>
                </a:tc>
                <a:tc>
                  <a:txBody>
                    <a:bodyPr/>
                    <a:lstStyle/>
                    <a:p>
                      <a:pPr algn="l" fontAlgn="b"/>
                      <a:endParaRPr lang="en-US" sz="105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05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050" b="0" i="0" u="none" strike="noStrike">
                        <a:latin typeface="Arial"/>
                      </a:endParaRPr>
                    </a:p>
                  </a:txBody>
                  <a:tcPr marL="7144" marR="7144" marT="7144" marB="0" anchor="b">
                    <a:lnL>
                      <a:noFill/>
                    </a:lnL>
                    <a:lnR>
                      <a:noFill/>
                    </a:lnR>
                    <a:lnT>
                      <a:noFill/>
                    </a:lnT>
                    <a:lnB>
                      <a:noFill/>
                    </a:lnB>
                  </a:tcPr>
                </a:tc>
                <a:tc>
                  <a:txBody>
                    <a:bodyPr/>
                    <a:lstStyle/>
                    <a:p>
                      <a:pPr algn="l" fontAlgn="b"/>
                      <a:endParaRPr lang="en-US" sz="1050" b="0" i="0" u="none" strike="noStrike" dirty="0">
                        <a:latin typeface="Arial"/>
                      </a:endParaRPr>
                    </a:p>
                  </a:txBody>
                  <a:tcPr marL="7144" marR="7144" marT="7144" marB="0" anchor="b">
                    <a:lnL>
                      <a:noFill/>
                    </a:lnL>
                    <a:lnR>
                      <a:noFill/>
                    </a:lnR>
                    <a:lnT>
                      <a:noFill/>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3913</TotalTime>
  <Words>2673</Words>
  <Application>Microsoft Office PowerPoint</Application>
  <PresentationFormat>On-screen Show (4:3)</PresentationFormat>
  <Paragraphs>776</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HISTORICAL REVIEW</vt:lpstr>
      <vt:lpstr>Slide 8</vt:lpstr>
      <vt:lpstr>Slide 9</vt:lpstr>
      <vt:lpstr>Slide 10</vt:lpstr>
      <vt:lpstr>Slide 11</vt:lpstr>
      <vt:lpstr>Slide 12</vt:lpstr>
      <vt:lpstr>CALENDAR REVIEW – 2014-15</vt:lpstr>
      <vt:lpstr>Slide 14</vt:lpstr>
      <vt:lpstr>Slide 15</vt:lpstr>
      <vt:lpstr>Slide 16</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ronald.coaxum</dc:creator>
  <cp:lastModifiedBy>User</cp:lastModifiedBy>
  <cp:revision>486</cp:revision>
  <dcterms:created xsi:type="dcterms:W3CDTF">2010-07-01T18:36:02Z</dcterms:created>
  <dcterms:modified xsi:type="dcterms:W3CDTF">2014-11-20T04:18:54Z</dcterms:modified>
</cp:coreProperties>
</file>